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media/image7.jpg" ContentType="image/jpeg"/>
  <Override PartName="/ppt/media/image8.jpg" ContentType="image/jpeg"/>
  <Override PartName="/ppt/media/image9.jpg" ContentType="image/jpeg"/>
  <Override PartName="/ppt/media/image10.jpg" ContentType="image/jpeg"/>
  <Override PartName="/ppt/media/image11.jpg" ContentType="image/jpeg"/>
  <Override PartName="/ppt/media/image12.jpg" ContentType="image/jpeg"/>
  <Override PartName="/ppt/media/image13.jpg" ContentType="image/jpeg"/>
  <Override PartName="/ppt/media/image14.jpg" ContentType="image/jpeg"/>
  <Override PartName="/ppt/media/image15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69" r:id="rId3"/>
    <p:sldId id="268" r:id="rId4"/>
    <p:sldId id="267" r:id="rId5"/>
    <p:sldId id="275" r:id="rId6"/>
    <p:sldId id="270" r:id="rId7"/>
    <p:sldId id="271" r:id="rId8"/>
    <p:sldId id="272" r:id="rId9"/>
    <p:sldId id="273" r:id="rId10"/>
    <p:sldId id="274" r:id="rId11"/>
  </p:sldIdLst>
  <p:sldSz cx="7559675" cy="1069181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4"/>
    <p:restoredTop sz="96405"/>
  </p:normalViewPr>
  <p:slideViewPr>
    <p:cSldViewPr snapToGrid="0" snapToObjects="1">
      <p:cViewPr varScale="1">
        <p:scale>
          <a:sx n="81" d="100"/>
          <a:sy n="81" d="100"/>
        </p:scale>
        <p:origin x="340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275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0552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0891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4" r:id="rId2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>
            <a:extLst>
              <a:ext uri="{FF2B5EF4-FFF2-40B4-BE49-F238E27FC236}">
                <a16:creationId xmlns:a16="http://schemas.microsoft.com/office/drawing/2014/main" id="{B11A8409-A705-CC45-957E-E03F2AFDBE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618" b="-17661"/>
          <a:stretch/>
        </p:blipFill>
        <p:spPr>
          <a:xfrm>
            <a:off x="0" y="0"/>
            <a:ext cx="7559675" cy="504000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96A6757A-692A-9049-801B-6F08BA85DE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6" y="1138001"/>
            <a:ext cx="7566849" cy="9538045"/>
          </a:xfrm>
          <a:prstGeom prst="rect">
            <a:avLst/>
          </a:prstGeom>
        </p:spPr>
      </p:pic>
      <p:sp>
        <p:nvSpPr>
          <p:cNvPr id="4" name="object 2">
            <a:extLst>
              <a:ext uri="{FF2B5EF4-FFF2-40B4-BE49-F238E27FC236}">
                <a16:creationId xmlns:a16="http://schemas.microsoft.com/office/drawing/2014/main" id="{8CCE0264-0F28-D546-A958-6BF6312CD0C3}"/>
              </a:ext>
            </a:extLst>
          </p:cNvPr>
          <p:cNvSpPr txBox="1">
            <a:spLocks/>
          </p:cNvSpPr>
          <p:nvPr/>
        </p:nvSpPr>
        <p:spPr>
          <a:xfrm>
            <a:off x="264859" y="3882837"/>
            <a:ext cx="5476240" cy="2653030"/>
          </a:xfrm>
          <a:prstGeom prst="rect">
            <a:avLst/>
          </a:prstGeom>
        </p:spPr>
        <p:txBody>
          <a:bodyPr vert="horz" wrap="square" lIns="0" tIns="12700" rIns="0" bIns="0" rtlCol="0" anchor="b">
            <a:spAutoFit/>
          </a:bodyPr>
          <a:lstStyle>
            <a:lvl1pPr algn="ctr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6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ts val="7240"/>
              </a:lnSpc>
              <a:spcBef>
                <a:spcPts val="100"/>
              </a:spcBef>
              <a:tabLst>
                <a:tab pos="1581150" algn="l"/>
              </a:tabLst>
            </a:pPr>
            <a:r>
              <a:rPr lang="fr-FR" sz="6900" b="1" spc="-45" dirty="0">
                <a:solidFill>
                  <a:srgbClr val="00579A"/>
                </a:solidFill>
                <a:latin typeface="Clash Grotesk Semibold" pitchFamily="2" charset="77"/>
              </a:rPr>
              <a:t>Les	</a:t>
            </a:r>
            <a:r>
              <a:rPr lang="fr-FR" sz="6900" b="1" spc="-35" dirty="0">
                <a:solidFill>
                  <a:srgbClr val="00579A"/>
                </a:solidFill>
                <a:latin typeface="Clash Grotesk Semibold" pitchFamily="2" charset="77"/>
              </a:rPr>
              <a:t>moments</a:t>
            </a:r>
            <a:endParaRPr lang="fr-FR" sz="6900" b="1" dirty="0">
              <a:latin typeface="Clash Grotesk Semibold" pitchFamily="2" charset="77"/>
            </a:endParaRPr>
          </a:p>
          <a:p>
            <a:pPr marL="12700">
              <a:lnSpc>
                <a:spcPts val="6205"/>
              </a:lnSpc>
              <a:tabLst>
                <a:tab pos="4885055" algn="l"/>
              </a:tabLst>
            </a:pPr>
            <a:r>
              <a:rPr lang="fr-FR" sz="6900" b="1" spc="-25" dirty="0">
                <a:solidFill>
                  <a:srgbClr val="00579A"/>
                </a:solidFill>
                <a:latin typeface="Clash Grotesk Semibold" pitchFamily="2" charset="77"/>
              </a:rPr>
              <a:t>gourmands	</a:t>
            </a:r>
            <a:r>
              <a:rPr lang="fr-FR" sz="6900" b="1" dirty="0">
                <a:solidFill>
                  <a:srgbClr val="00579A"/>
                </a:solidFill>
                <a:latin typeface="Clash Grotesk Semibold" pitchFamily="2" charset="77"/>
              </a:rPr>
              <a:t>?</a:t>
            </a:r>
            <a:endParaRPr lang="fr-FR" sz="6900" b="1" dirty="0">
              <a:latin typeface="Clash Grotesk Semibold" pitchFamily="2" charset="77"/>
            </a:endParaRPr>
          </a:p>
          <a:p>
            <a:pPr marL="12700">
              <a:lnSpc>
                <a:spcPts val="7240"/>
              </a:lnSpc>
              <a:tabLst>
                <a:tab pos="841375" algn="l"/>
                <a:tab pos="2983230" algn="l"/>
                <a:tab pos="5113020" algn="l"/>
              </a:tabLst>
            </a:pPr>
            <a:r>
              <a:rPr lang="fr-FR" sz="6900" b="1" dirty="0">
                <a:solidFill>
                  <a:srgbClr val="EE3039"/>
                </a:solidFill>
                <a:latin typeface="Clash Grotesk Semibold" pitchFamily="2" charset="77"/>
              </a:rPr>
              <a:t>...	</a:t>
            </a:r>
            <a:r>
              <a:rPr lang="fr-FR" sz="6900" b="1" spc="-10" dirty="0">
                <a:solidFill>
                  <a:srgbClr val="EE3039"/>
                </a:solidFill>
                <a:latin typeface="Clash Grotesk Semibold" pitchFamily="2" charset="77"/>
              </a:rPr>
              <a:t>c’est	</a:t>
            </a:r>
            <a:r>
              <a:rPr lang="fr-FR" sz="6900" b="1" spc="-25" dirty="0">
                <a:solidFill>
                  <a:srgbClr val="EE3039"/>
                </a:solidFill>
                <a:latin typeface="Clash Grotesk Semibold" pitchFamily="2" charset="77"/>
              </a:rPr>
              <a:t>nous	</a:t>
            </a:r>
            <a:r>
              <a:rPr lang="fr-FR" sz="6900" b="1" dirty="0">
                <a:solidFill>
                  <a:srgbClr val="EE3039"/>
                </a:solidFill>
                <a:latin typeface="Clash Grotesk Semibold" pitchFamily="2" charset="77"/>
              </a:rPr>
              <a:t>!</a:t>
            </a:r>
            <a:endParaRPr lang="fr-FR" sz="6900" b="1" dirty="0">
              <a:latin typeface="Clash Grotesk Semibold" pitchFamily="2" charset="77"/>
            </a:endParaRPr>
          </a:p>
        </p:txBody>
      </p:sp>
      <p:sp>
        <p:nvSpPr>
          <p:cNvPr id="12" name="object 6">
            <a:extLst>
              <a:ext uri="{FF2B5EF4-FFF2-40B4-BE49-F238E27FC236}">
                <a16:creationId xmlns:a16="http://schemas.microsoft.com/office/drawing/2014/main" id="{6F7C28A4-AFF2-9849-BC5D-F24B38BF68C3}"/>
              </a:ext>
            </a:extLst>
          </p:cNvPr>
          <p:cNvSpPr/>
          <p:nvPr/>
        </p:nvSpPr>
        <p:spPr>
          <a:xfrm>
            <a:off x="0" y="7742364"/>
            <a:ext cx="4662170" cy="610870"/>
          </a:xfrm>
          <a:custGeom>
            <a:avLst/>
            <a:gdLst/>
            <a:ahLst/>
            <a:cxnLst/>
            <a:rect l="l" t="t" r="r" b="b"/>
            <a:pathLst>
              <a:path w="4662170" h="610870">
                <a:moveTo>
                  <a:pt x="4662004" y="0"/>
                </a:moveTo>
                <a:lnTo>
                  <a:pt x="0" y="0"/>
                </a:lnTo>
                <a:lnTo>
                  <a:pt x="0" y="610387"/>
                </a:lnTo>
                <a:lnTo>
                  <a:pt x="4662004" y="610387"/>
                </a:lnTo>
                <a:lnTo>
                  <a:pt x="4662004" y="0"/>
                </a:lnTo>
                <a:close/>
              </a:path>
            </a:pathLst>
          </a:custGeom>
          <a:solidFill>
            <a:srgbClr val="EE30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7">
            <a:extLst>
              <a:ext uri="{FF2B5EF4-FFF2-40B4-BE49-F238E27FC236}">
                <a16:creationId xmlns:a16="http://schemas.microsoft.com/office/drawing/2014/main" id="{11411575-02F7-CD48-9794-4F0319EA034F}"/>
              </a:ext>
            </a:extLst>
          </p:cNvPr>
          <p:cNvSpPr txBox="1"/>
          <p:nvPr/>
        </p:nvSpPr>
        <p:spPr>
          <a:xfrm>
            <a:off x="406871" y="7758912"/>
            <a:ext cx="4175760" cy="54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Du</a:t>
            </a:r>
            <a:r>
              <a:rPr sz="2700" b="1" spc="-3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3400" b="1" spc="30" dirty="0">
                <a:solidFill>
                  <a:srgbClr val="FFFFFF"/>
                </a:solidFill>
                <a:latin typeface="ClashGrotesk-Semibold"/>
                <a:cs typeface="ClashGrotesk-Semibold"/>
              </a:rPr>
              <a:t>1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5</a:t>
            </a:r>
            <a:r>
              <a:rPr sz="3400" b="1" spc="-16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27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au</a:t>
            </a:r>
            <a:r>
              <a:rPr sz="2700" b="1" spc="-3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3400" b="1" spc="-25" dirty="0">
                <a:solidFill>
                  <a:srgbClr val="FFFFFF"/>
                </a:solidFill>
                <a:latin typeface="ClashGrotesk-Semibold"/>
                <a:cs typeface="ClashGrotesk-Semibold"/>
              </a:rPr>
              <a:t>2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0 </a:t>
            </a:r>
            <a:r>
              <a:rPr sz="3400" b="1" spc="-15" dirty="0">
                <a:solidFill>
                  <a:srgbClr val="FFFFFF"/>
                </a:solidFill>
                <a:latin typeface="ClashGrotesk-Semibold"/>
                <a:cs typeface="ClashGrotesk-Semibold"/>
              </a:rPr>
              <a:t>N</a:t>
            </a:r>
            <a:r>
              <a:rPr sz="3400" b="1" spc="-145" dirty="0">
                <a:solidFill>
                  <a:srgbClr val="FFFFFF"/>
                </a:solidFill>
                <a:latin typeface="ClashGrotesk-Semibold"/>
                <a:cs typeface="ClashGrotesk-Semibold"/>
              </a:rPr>
              <a:t>O</a:t>
            </a:r>
            <a:r>
              <a:rPr sz="3400" b="1" spc="-290" dirty="0">
                <a:solidFill>
                  <a:srgbClr val="FFFFFF"/>
                </a:solidFill>
                <a:latin typeface="ClashGrotesk-Semibold"/>
                <a:cs typeface="ClashGrotesk-Semibold"/>
              </a:rPr>
              <a:t>V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. </a:t>
            </a:r>
            <a:r>
              <a:rPr sz="3400" b="1" spc="-25" dirty="0">
                <a:solidFill>
                  <a:srgbClr val="FFFFFF"/>
                </a:solidFill>
                <a:latin typeface="ClashGrotesk-Semibold"/>
                <a:cs typeface="ClashGrotesk-Semibold"/>
              </a:rPr>
              <a:t>2</a:t>
            </a:r>
            <a:r>
              <a:rPr sz="3400" b="1" spc="-10" dirty="0">
                <a:solidFill>
                  <a:srgbClr val="FFFFFF"/>
                </a:solidFill>
                <a:latin typeface="ClashGrotesk-Semibold"/>
                <a:cs typeface="ClashGrotesk-Semibold"/>
              </a:rPr>
              <a:t>0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21</a:t>
            </a:r>
            <a:endParaRPr sz="3400" dirty="0">
              <a:latin typeface="ClashGrotesk-Semibold"/>
              <a:cs typeface="ClashGrotesk-Semibold"/>
            </a:endParaRPr>
          </a:p>
        </p:txBody>
      </p:sp>
      <p:sp>
        <p:nvSpPr>
          <p:cNvPr id="6" name="object 8">
            <a:extLst>
              <a:ext uri="{FF2B5EF4-FFF2-40B4-BE49-F238E27FC236}">
                <a16:creationId xmlns:a16="http://schemas.microsoft.com/office/drawing/2014/main" id="{7CE66C81-DBB6-D448-BF76-404978B426B1}"/>
              </a:ext>
            </a:extLst>
          </p:cNvPr>
          <p:cNvSpPr txBox="1"/>
          <p:nvPr/>
        </p:nvSpPr>
        <p:spPr>
          <a:xfrm>
            <a:off x="417859" y="8070929"/>
            <a:ext cx="4185285" cy="1411925"/>
          </a:xfrm>
          <a:prstGeom prst="rect">
            <a:avLst/>
          </a:prstGeom>
        </p:spPr>
        <p:txBody>
          <a:bodyPr vert="horz" wrap="square" lIns="0" tIns="2832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230"/>
              </a:spcBef>
            </a:pPr>
            <a:r>
              <a:rPr sz="3100" spc="-55" dirty="0">
                <a:solidFill>
                  <a:srgbClr val="231F20"/>
                </a:solidFill>
                <a:latin typeface="ClashGrotesk-Medium"/>
                <a:cs typeface="ClashGrotesk-Medium"/>
              </a:rPr>
              <a:t>L’Agro</a:t>
            </a:r>
            <a:r>
              <a:rPr sz="3100" spc="-20" dirty="0">
                <a:solidFill>
                  <a:srgbClr val="231F20"/>
                </a:solidFill>
                <a:latin typeface="ClashGrotesk-Medium"/>
                <a:cs typeface="ClashGrotesk-Medium"/>
              </a:rPr>
              <a:t> </a:t>
            </a:r>
            <a:r>
              <a:rPr sz="3100" spc="-30" dirty="0">
                <a:solidFill>
                  <a:srgbClr val="231F20"/>
                </a:solidFill>
                <a:latin typeface="ClashGrotesk-Medium"/>
                <a:cs typeface="ClashGrotesk-Medium"/>
              </a:rPr>
              <a:t>forme</a:t>
            </a:r>
            <a:r>
              <a:rPr sz="3100" spc="-15" dirty="0">
                <a:solidFill>
                  <a:srgbClr val="231F20"/>
                </a:solidFill>
                <a:latin typeface="ClashGrotesk-Medium"/>
                <a:cs typeface="ClashGrotesk-Medium"/>
              </a:rPr>
              <a:t> </a:t>
            </a:r>
            <a:r>
              <a:rPr sz="3100" spc="-20" dirty="0">
                <a:solidFill>
                  <a:srgbClr val="231F20"/>
                </a:solidFill>
                <a:latin typeface="ClashGrotesk-Medium"/>
                <a:cs typeface="ClashGrotesk-Medium"/>
              </a:rPr>
              <a:t>et </a:t>
            </a:r>
            <a:r>
              <a:rPr sz="3100" spc="-25" dirty="0">
                <a:solidFill>
                  <a:srgbClr val="231F20"/>
                </a:solidFill>
                <a:latin typeface="ClashGrotesk-Medium"/>
                <a:cs typeface="ClashGrotesk-Medium"/>
              </a:rPr>
              <a:t>recrute</a:t>
            </a:r>
            <a:endParaRPr sz="3100" dirty="0">
              <a:latin typeface="ClashGrotesk-Medium"/>
              <a:cs typeface="ClashGrotesk-Medium"/>
            </a:endParaRPr>
          </a:p>
          <a:p>
            <a:pPr marL="28575">
              <a:lnSpc>
                <a:spcPts val="1760"/>
              </a:lnSpc>
              <a:spcBef>
                <a:spcPts val="1100"/>
              </a:spcBef>
            </a:pP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Il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y a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15" dirty="0">
                <a:solidFill>
                  <a:srgbClr val="808285"/>
                </a:solidFill>
                <a:latin typeface="ClashGrotesk-Medium"/>
                <a:cs typeface="ClashGrotesk-Medium"/>
              </a:rPr>
              <a:t>forcément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5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une </a:t>
            </a:r>
            <a:r>
              <a:rPr sz="1600" spc="-20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offre</a:t>
            </a:r>
            <a:r>
              <a:rPr sz="1600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 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pour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15" dirty="0">
                <a:solidFill>
                  <a:srgbClr val="808285"/>
                </a:solidFill>
                <a:latin typeface="ClashGrotesk-Medium"/>
                <a:cs typeface="ClashGrotesk-Medium"/>
              </a:rPr>
              <a:t>vous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sur</a:t>
            </a:r>
            <a:endParaRPr sz="1600" dirty="0">
              <a:latin typeface="ClashGrotesk-Medium"/>
              <a:cs typeface="ClashGrotesk-Medium"/>
            </a:endParaRPr>
          </a:p>
          <a:p>
            <a:r>
              <a:rPr lang="fr-FR" b="1" dirty="0" err="1">
                <a:solidFill>
                  <a:schemeClr val="bg1">
                    <a:lumMod val="50000"/>
                  </a:schemeClr>
                </a:solidFill>
              </a:rPr>
              <a:t>www.semaine</a:t>
            </a:r>
            <a:r>
              <a:rPr lang="fr-FR" b="1" dirty="0">
                <a:solidFill>
                  <a:schemeClr val="bg1">
                    <a:lumMod val="50000"/>
                  </a:schemeClr>
                </a:solidFill>
              </a:rPr>
              <a:t>-emploi-</a:t>
            </a:r>
            <a:r>
              <a:rPr lang="fr-FR" b="1" dirty="0" err="1">
                <a:solidFill>
                  <a:schemeClr val="bg1">
                    <a:lumMod val="50000"/>
                  </a:schemeClr>
                </a:solidFill>
              </a:rPr>
              <a:t>agroalimentaire.fr</a:t>
            </a:r>
            <a:endParaRPr lang="fr-FR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7" name="object 9">
            <a:extLst>
              <a:ext uri="{FF2B5EF4-FFF2-40B4-BE49-F238E27FC236}">
                <a16:creationId xmlns:a16="http://schemas.microsoft.com/office/drawing/2014/main" id="{BB2B3983-B816-AF4F-93C8-3B3618DBD54D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67343" y="9911563"/>
            <a:ext cx="819455" cy="640981"/>
          </a:xfrm>
          <a:prstGeom prst="rect">
            <a:avLst/>
          </a:prstGeom>
        </p:spPr>
      </p:pic>
      <p:pic>
        <p:nvPicPr>
          <p:cNvPr id="8" name="object 10">
            <a:extLst>
              <a:ext uri="{FF2B5EF4-FFF2-40B4-BE49-F238E27FC236}">
                <a16:creationId xmlns:a16="http://schemas.microsoft.com/office/drawing/2014/main" id="{A6568376-8A7A-0144-B4EF-1BF9DC8FD12F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600439" y="10032688"/>
            <a:ext cx="1396412" cy="437041"/>
          </a:xfrm>
          <a:prstGeom prst="rect">
            <a:avLst/>
          </a:prstGeom>
        </p:spPr>
      </p:pic>
      <p:sp>
        <p:nvSpPr>
          <p:cNvPr id="9" name="object 11">
            <a:extLst>
              <a:ext uri="{FF2B5EF4-FFF2-40B4-BE49-F238E27FC236}">
                <a16:creationId xmlns:a16="http://schemas.microsoft.com/office/drawing/2014/main" id="{AD445F9C-3D0C-994E-BD63-E87497937241}"/>
              </a:ext>
            </a:extLst>
          </p:cNvPr>
          <p:cNvSpPr txBox="1"/>
          <p:nvPr/>
        </p:nvSpPr>
        <p:spPr>
          <a:xfrm>
            <a:off x="92584" y="9250656"/>
            <a:ext cx="136525" cy="1162050"/>
          </a:xfrm>
          <a:prstGeom prst="rect">
            <a:avLst/>
          </a:prstGeom>
        </p:spPr>
        <p:txBody>
          <a:bodyPr vert="vert270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800" spc="40" dirty="0">
                <a:solidFill>
                  <a:srgbClr val="8D8F92"/>
                </a:solidFill>
                <a:latin typeface="ClashGrotesk-Light"/>
                <a:cs typeface="ClashGrotesk-Light"/>
              </a:rPr>
              <a:t>Concept</a:t>
            </a:r>
            <a:r>
              <a:rPr sz="800" spc="95" dirty="0">
                <a:solidFill>
                  <a:srgbClr val="8D8F92"/>
                </a:solidFill>
                <a:latin typeface="ClashGrotesk-Light"/>
                <a:cs typeface="ClashGrotesk-Light"/>
              </a:rPr>
              <a:t> </a:t>
            </a:r>
            <a:r>
              <a:rPr sz="800" dirty="0">
                <a:solidFill>
                  <a:srgbClr val="8D8F92"/>
                </a:solidFill>
                <a:latin typeface="ClashGrotesk-Light"/>
                <a:cs typeface="ClashGrotesk-Light"/>
              </a:rPr>
              <a:t>:</a:t>
            </a:r>
            <a:r>
              <a:rPr sz="800" spc="95" dirty="0">
                <a:solidFill>
                  <a:srgbClr val="8D8F92"/>
                </a:solidFill>
                <a:latin typeface="ClashGrotesk-Light"/>
                <a:cs typeface="ClashGrotesk-Light"/>
              </a:rPr>
              <a:t> </a:t>
            </a:r>
            <a:r>
              <a:rPr sz="800" spc="45" dirty="0">
                <a:solidFill>
                  <a:srgbClr val="8D8F92"/>
                </a:solidFill>
                <a:latin typeface="ClashGrotesk-Light"/>
                <a:cs typeface="ClashGrotesk-Light"/>
              </a:rPr>
              <a:t>Breizhtorm.fr</a:t>
            </a:r>
            <a:endParaRPr sz="800" dirty="0">
              <a:latin typeface="ClashGrotesk-Light"/>
              <a:cs typeface="ClashGrotesk-Light"/>
            </a:endParaRPr>
          </a:p>
        </p:txBody>
      </p:sp>
      <p:sp>
        <p:nvSpPr>
          <p:cNvPr id="10" name="object 12">
            <a:extLst>
              <a:ext uri="{FF2B5EF4-FFF2-40B4-BE49-F238E27FC236}">
                <a16:creationId xmlns:a16="http://schemas.microsoft.com/office/drawing/2014/main" id="{EB191A49-0CDD-1548-AC05-68B292100926}"/>
              </a:ext>
            </a:extLst>
          </p:cNvPr>
          <p:cNvSpPr txBox="1"/>
          <p:nvPr/>
        </p:nvSpPr>
        <p:spPr>
          <a:xfrm>
            <a:off x="264859" y="6660647"/>
            <a:ext cx="663130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2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Et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si </a:t>
            </a:r>
            <a:r>
              <a:rPr sz="2800" spc="-1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l’Agroalimentaire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1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c’était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1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aussi</a:t>
            </a:r>
            <a:r>
              <a:rPr sz="280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4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VOUS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?</a:t>
            </a:r>
            <a:endParaRPr sz="2800" dirty="0">
              <a:latin typeface="Clash Grotesk Medium" pitchFamily="2" charset="77"/>
              <a:cs typeface="ClashGrotesk-Medium"/>
            </a:endParaRPr>
          </a:p>
        </p:txBody>
      </p:sp>
      <p:pic>
        <p:nvPicPr>
          <p:cNvPr id="11" name="object 26">
            <a:extLst>
              <a:ext uri="{FF2B5EF4-FFF2-40B4-BE49-F238E27FC236}">
                <a16:creationId xmlns:a16="http://schemas.microsoft.com/office/drawing/2014/main" id="{D1752A9B-0D39-4E4D-A527-C11138FA50DA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52377" y="9824997"/>
            <a:ext cx="1044578" cy="853771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D698BA0C-B0AB-434C-A694-AEC28C5A97E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92866" y="7480042"/>
            <a:ext cx="2791587" cy="2572639"/>
          </a:xfrm>
          <a:prstGeom prst="rect">
            <a:avLst/>
          </a:prstGeom>
        </p:spPr>
      </p:pic>
      <p:sp>
        <p:nvSpPr>
          <p:cNvPr id="13" name="object 25">
            <a:extLst>
              <a:ext uri="{FF2B5EF4-FFF2-40B4-BE49-F238E27FC236}">
                <a16:creationId xmlns:a16="http://schemas.microsoft.com/office/drawing/2014/main" id="{7076F6AF-D772-5B4C-9F2B-235B34C02008}"/>
              </a:ext>
            </a:extLst>
          </p:cNvPr>
          <p:cNvSpPr txBox="1"/>
          <p:nvPr/>
        </p:nvSpPr>
        <p:spPr>
          <a:xfrm rot="20760000">
            <a:off x="5590378" y="9562078"/>
            <a:ext cx="1913264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fr-FR" sz="2000" b="1" dirty="0"/>
              <a:t>#</a:t>
            </a:r>
            <a:r>
              <a:rPr lang="fr-FR" sz="2000" b="1" dirty="0" err="1"/>
              <a:t>lagrorecrute</a:t>
            </a:r>
            <a:endParaRPr lang="fr-FR" sz="2000" dirty="0"/>
          </a:p>
        </p:txBody>
      </p:sp>
      <p:sp>
        <p:nvSpPr>
          <p:cNvPr id="17" name="object 27">
            <a:extLst>
              <a:ext uri="{FF2B5EF4-FFF2-40B4-BE49-F238E27FC236}">
                <a16:creationId xmlns:a16="http://schemas.microsoft.com/office/drawing/2014/main" id="{08B50E77-EEDB-5049-A5E5-C183E96D9356}"/>
              </a:ext>
            </a:extLst>
          </p:cNvPr>
          <p:cNvSpPr txBox="1"/>
          <p:nvPr/>
        </p:nvSpPr>
        <p:spPr>
          <a:xfrm>
            <a:off x="7274584" y="2364828"/>
            <a:ext cx="107722" cy="5606357"/>
          </a:xfrm>
          <a:prstGeom prst="rect">
            <a:avLst/>
          </a:prstGeom>
        </p:spPr>
        <p:txBody>
          <a:bodyPr vert="vert270" wrap="square" lIns="0" tIns="336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z="1050" spc="-15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</a:t>
            </a:r>
            <a:r>
              <a:rPr sz="1050" spc="-7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vo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tre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santé,</a:t>
            </a:r>
            <a:r>
              <a:rPr sz="1050" spc="-7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mangez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au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moins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cinq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fruits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et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légumes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par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jour.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L’ab</a:t>
            </a:r>
            <a:r>
              <a:rPr sz="1050" spc="-15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us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d’alcool est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dang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ereux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 la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,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à</a:t>
            </a:r>
            <a:r>
              <a:rPr sz="1050" spc="-7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consommer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avec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modération.</a:t>
            </a:r>
            <a:endParaRPr sz="1050" baseline="-7936" dirty="0">
              <a:latin typeface="ClashGrotesk-Extralight"/>
              <a:cs typeface="ClashGrotesk-Extralight"/>
            </a:endParaRPr>
          </a:p>
        </p:txBody>
      </p:sp>
    </p:spTree>
    <p:extLst>
      <p:ext uri="{BB962C8B-B14F-4D97-AF65-F5344CB8AC3E}">
        <p14:creationId xmlns:p14="http://schemas.microsoft.com/office/powerpoint/2010/main" val="10515819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BD2DF0F0-10F6-E548-A314-5AB09A6392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" y="5556"/>
            <a:ext cx="7556500" cy="1068070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96A6757A-692A-9049-801B-6F08BA85DE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6" y="1138001"/>
            <a:ext cx="7566849" cy="9538045"/>
          </a:xfrm>
          <a:prstGeom prst="rect">
            <a:avLst/>
          </a:prstGeom>
        </p:spPr>
      </p:pic>
      <p:sp>
        <p:nvSpPr>
          <p:cNvPr id="4" name="object 2">
            <a:extLst>
              <a:ext uri="{FF2B5EF4-FFF2-40B4-BE49-F238E27FC236}">
                <a16:creationId xmlns:a16="http://schemas.microsoft.com/office/drawing/2014/main" id="{8CCE0264-0F28-D546-A958-6BF6312CD0C3}"/>
              </a:ext>
            </a:extLst>
          </p:cNvPr>
          <p:cNvSpPr txBox="1">
            <a:spLocks/>
          </p:cNvSpPr>
          <p:nvPr/>
        </p:nvSpPr>
        <p:spPr>
          <a:xfrm>
            <a:off x="264859" y="3738178"/>
            <a:ext cx="5476240" cy="2797689"/>
          </a:xfrm>
          <a:prstGeom prst="rect">
            <a:avLst/>
          </a:prstGeom>
        </p:spPr>
        <p:txBody>
          <a:bodyPr vert="horz" wrap="square" lIns="0" tIns="12700" rIns="0" bIns="0" rtlCol="0" anchor="b">
            <a:spAutoFit/>
          </a:bodyPr>
          <a:lstStyle>
            <a:lvl1pPr algn="ctr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6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algn="l">
              <a:lnSpc>
                <a:spcPts val="7240"/>
              </a:lnSpc>
              <a:spcBef>
                <a:spcPts val="100"/>
              </a:spcBef>
              <a:tabLst>
                <a:tab pos="1581150" algn="l"/>
              </a:tabLst>
            </a:pPr>
            <a:r>
              <a:rPr lang="fr-FR" sz="6900" b="1" spc="-45" dirty="0">
                <a:solidFill>
                  <a:srgbClr val="00579A"/>
                </a:solidFill>
                <a:latin typeface="Clash Grotesk Semibold" pitchFamily="2" charset="77"/>
              </a:rPr>
              <a:t>Le repas</a:t>
            </a:r>
          </a:p>
          <a:p>
            <a:pPr marL="12700" algn="l">
              <a:lnSpc>
                <a:spcPts val="7240"/>
              </a:lnSpc>
              <a:spcBef>
                <a:spcPts val="100"/>
              </a:spcBef>
              <a:tabLst>
                <a:tab pos="1581150" algn="l"/>
              </a:tabLst>
            </a:pPr>
            <a:r>
              <a:rPr lang="fr-FR" sz="6900" b="1" spc="-45" dirty="0">
                <a:solidFill>
                  <a:srgbClr val="00579A"/>
                </a:solidFill>
                <a:latin typeface="Clash Grotesk Semibold" pitchFamily="2" charset="77"/>
              </a:rPr>
              <a:t>en famille ?</a:t>
            </a:r>
            <a:endParaRPr lang="fr-FR" sz="6900" b="1" dirty="0">
              <a:latin typeface="Clash Grotesk Semibold" pitchFamily="2" charset="77"/>
            </a:endParaRPr>
          </a:p>
          <a:p>
            <a:pPr marL="12700">
              <a:lnSpc>
                <a:spcPts val="7240"/>
              </a:lnSpc>
              <a:tabLst>
                <a:tab pos="841375" algn="l"/>
                <a:tab pos="2983230" algn="l"/>
                <a:tab pos="5113020" algn="l"/>
              </a:tabLst>
            </a:pPr>
            <a:r>
              <a:rPr lang="fr-FR" sz="6900" b="1" dirty="0">
                <a:solidFill>
                  <a:srgbClr val="EE3039"/>
                </a:solidFill>
                <a:latin typeface="Clash Grotesk Semibold" pitchFamily="2" charset="77"/>
              </a:rPr>
              <a:t>...	</a:t>
            </a:r>
            <a:r>
              <a:rPr lang="fr-FR" sz="6900" b="1" spc="-10" dirty="0">
                <a:solidFill>
                  <a:srgbClr val="EE3039"/>
                </a:solidFill>
                <a:latin typeface="Clash Grotesk Semibold" pitchFamily="2" charset="77"/>
              </a:rPr>
              <a:t>c’est	</a:t>
            </a:r>
            <a:r>
              <a:rPr lang="fr-FR" sz="6900" b="1" spc="-25" dirty="0">
                <a:solidFill>
                  <a:srgbClr val="EE3039"/>
                </a:solidFill>
                <a:latin typeface="Clash Grotesk Semibold" pitchFamily="2" charset="77"/>
              </a:rPr>
              <a:t>nous	</a:t>
            </a:r>
            <a:r>
              <a:rPr lang="fr-FR" sz="6900" b="1" dirty="0">
                <a:solidFill>
                  <a:srgbClr val="EE3039"/>
                </a:solidFill>
                <a:latin typeface="Clash Grotesk Semibold" pitchFamily="2" charset="77"/>
              </a:rPr>
              <a:t>!</a:t>
            </a:r>
            <a:endParaRPr lang="fr-FR" sz="6900" b="1" dirty="0">
              <a:latin typeface="Clash Grotesk Semibold" pitchFamily="2" charset="77"/>
            </a:endParaRPr>
          </a:p>
        </p:txBody>
      </p:sp>
      <p:sp>
        <p:nvSpPr>
          <p:cNvPr id="12" name="object 6">
            <a:extLst>
              <a:ext uri="{FF2B5EF4-FFF2-40B4-BE49-F238E27FC236}">
                <a16:creationId xmlns:a16="http://schemas.microsoft.com/office/drawing/2014/main" id="{6F7C28A4-AFF2-9849-BC5D-F24B38BF68C3}"/>
              </a:ext>
            </a:extLst>
          </p:cNvPr>
          <p:cNvSpPr/>
          <p:nvPr/>
        </p:nvSpPr>
        <p:spPr>
          <a:xfrm>
            <a:off x="0" y="7742364"/>
            <a:ext cx="4662170" cy="610870"/>
          </a:xfrm>
          <a:custGeom>
            <a:avLst/>
            <a:gdLst/>
            <a:ahLst/>
            <a:cxnLst/>
            <a:rect l="l" t="t" r="r" b="b"/>
            <a:pathLst>
              <a:path w="4662170" h="610870">
                <a:moveTo>
                  <a:pt x="4662004" y="0"/>
                </a:moveTo>
                <a:lnTo>
                  <a:pt x="0" y="0"/>
                </a:lnTo>
                <a:lnTo>
                  <a:pt x="0" y="610387"/>
                </a:lnTo>
                <a:lnTo>
                  <a:pt x="4662004" y="610387"/>
                </a:lnTo>
                <a:lnTo>
                  <a:pt x="4662004" y="0"/>
                </a:lnTo>
                <a:close/>
              </a:path>
            </a:pathLst>
          </a:custGeom>
          <a:solidFill>
            <a:srgbClr val="EE30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7">
            <a:extLst>
              <a:ext uri="{FF2B5EF4-FFF2-40B4-BE49-F238E27FC236}">
                <a16:creationId xmlns:a16="http://schemas.microsoft.com/office/drawing/2014/main" id="{11411575-02F7-CD48-9794-4F0319EA034F}"/>
              </a:ext>
            </a:extLst>
          </p:cNvPr>
          <p:cNvSpPr txBox="1"/>
          <p:nvPr/>
        </p:nvSpPr>
        <p:spPr>
          <a:xfrm>
            <a:off x="406871" y="7758912"/>
            <a:ext cx="4175760" cy="54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Du</a:t>
            </a:r>
            <a:r>
              <a:rPr sz="2700" b="1" spc="-3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3400" b="1" spc="30" dirty="0">
                <a:solidFill>
                  <a:srgbClr val="FFFFFF"/>
                </a:solidFill>
                <a:latin typeface="ClashGrotesk-Semibold"/>
                <a:cs typeface="ClashGrotesk-Semibold"/>
              </a:rPr>
              <a:t>1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5</a:t>
            </a:r>
            <a:r>
              <a:rPr sz="3400" b="1" spc="-16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27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au</a:t>
            </a:r>
            <a:r>
              <a:rPr sz="2700" b="1" spc="-3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3400" b="1" spc="-25" dirty="0">
                <a:solidFill>
                  <a:srgbClr val="FFFFFF"/>
                </a:solidFill>
                <a:latin typeface="ClashGrotesk-Semibold"/>
                <a:cs typeface="ClashGrotesk-Semibold"/>
              </a:rPr>
              <a:t>2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0 </a:t>
            </a:r>
            <a:r>
              <a:rPr sz="3400" b="1" spc="-15" dirty="0">
                <a:solidFill>
                  <a:srgbClr val="FFFFFF"/>
                </a:solidFill>
                <a:latin typeface="ClashGrotesk-Semibold"/>
                <a:cs typeface="ClashGrotesk-Semibold"/>
              </a:rPr>
              <a:t>N</a:t>
            </a:r>
            <a:r>
              <a:rPr sz="3400" b="1" spc="-145" dirty="0">
                <a:solidFill>
                  <a:srgbClr val="FFFFFF"/>
                </a:solidFill>
                <a:latin typeface="ClashGrotesk-Semibold"/>
                <a:cs typeface="ClashGrotesk-Semibold"/>
              </a:rPr>
              <a:t>O</a:t>
            </a:r>
            <a:r>
              <a:rPr sz="3400" b="1" spc="-290" dirty="0">
                <a:solidFill>
                  <a:srgbClr val="FFFFFF"/>
                </a:solidFill>
                <a:latin typeface="ClashGrotesk-Semibold"/>
                <a:cs typeface="ClashGrotesk-Semibold"/>
              </a:rPr>
              <a:t>V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. </a:t>
            </a:r>
            <a:r>
              <a:rPr sz="3400" b="1" spc="-25" dirty="0">
                <a:solidFill>
                  <a:srgbClr val="FFFFFF"/>
                </a:solidFill>
                <a:latin typeface="ClashGrotesk-Semibold"/>
                <a:cs typeface="ClashGrotesk-Semibold"/>
              </a:rPr>
              <a:t>2</a:t>
            </a:r>
            <a:r>
              <a:rPr sz="3400" b="1" spc="-10" dirty="0">
                <a:solidFill>
                  <a:srgbClr val="FFFFFF"/>
                </a:solidFill>
                <a:latin typeface="ClashGrotesk-Semibold"/>
                <a:cs typeface="ClashGrotesk-Semibold"/>
              </a:rPr>
              <a:t>0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21</a:t>
            </a:r>
            <a:endParaRPr sz="3400" dirty="0">
              <a:latin typeface="ClashGrotesk-Semibold"/>
              <a:cs typeface="ClashGrotesk-Semibold"/>
            </a:endParaRPr>
          </a:p>
        </p:txBody>
      </p:sp>
      <p:sp>
        <p:nvSpPr>
          <p:cNvPr id="6" name="object 8">
            <a:extLst>
              <a:ext uri="{FF2B5EF4-FFF2-40B4-BE49-F238E27FC236}">
                <a16:creationId xmlns:a16="http://schemas.microsoft.com/office/drawing/2014/main" id="{7CE66C81-DBB6-D448-BF76-404978B426B1}"/>
              </a:ext>
            </a:extLst>
          </p:cNvPr>
          <p:cNvSpPr txBox="1"/>
          <p:nvPr/>
        </p:nvSpPr>
        <p:spPr>
          <a:xfrm>
            <a:off x="417859" y="8070929"/>
            <a:ext cx="4185285" cy="1411925"/>
          </a:xfrm>
          <a:prstGeom prst="rect">
            <a:avLst/>
          </a:prstGeom>
        </p:spPr>
        <p:txBody>
          <a:bodyPr vert="horz" wrap="square" lIns="0" tIns="2832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230"/>
              </a:spcBef>
            </a:pPr>
            <a:r>
              <a:rPr sz="3100" spc="-55" dirty="0">
                <a:solidFill>
                  <a:srgbClr val="231F20"/>
                </a:solidFill>
                <a:latin typeface="ClashGrotesk-Medium"/>
                <a:cs typeface="ClashGrotesk-Medium"/>
              </a:rPr>
              <a:t>L’Agro</a:t>
            </a:r>
            <a:r>
              <a:rPr sz="3100" spc="-20" dirty="0">
                <a:solidFill>
                  <a:srgbClr val="231F20"/>
                </a:solidFill>
                <a:latin typeface="ClashGrotesk-Medium"/>
                <a:cs typeface="ClashGrotesk-Medium"/>
              </a:rPr>
              <a:t> </a:t>
            </a:r>
            <a:r>
              <a:rPr sz="3100" spc="-30" dirty="0">
                <a:solidFill>
                  <a:srgbClr val="231F20"/>
                </a:solidFill>
                <a:latin typeface="ClashGrotesk-Medium"/>
                <a:cs typeface="ClashGrotesk-Medium"/>
              </a:rPr>
              <a:t>forme</a:t>
            </a:r>
            <a:r>
              <a:rPr sz="3100" spc="-15" dirty="0">
                <a:solidFill>
                  <a:srgbClr val="231F20"/>
                </a:solidFill>
                <a:latin typeface="ClashGrotesk-Medium"/>
                <a:cs typeface="ClashGrotesk-Medium"/>
              </a:rPr>
              <a:t> </a:t>
            </a:r>
            <a:r>
              <a:rPr sz="3100" spc="-20" dirty="0">
                <a:solidFill>
                  <a:srgbClr val="231F20"/>
                </a:solidFill>
                <a:latin typeface="ClashGrotesk-Medium"/>
                <a:cs typeface="ClashGrotesk-Medium"/>
              </a:rPr>
              <a:t>et </a:t>
            </a:r>
            <a:r>
              <a:rPr sz="3100" spc="-25" dirty="0">
                <a:solidFill>
                  <a:srgbClr val="231F20"/>
                </a:solidFill>
                <a:latin typeface="ClashGrotesk-Medium"/>
                <a:cs typeface="ClashGrotesk-Medium"/>
              </a:rPr>
              <a:t>recrute</a:t>
            </a:r>
            <a:endParaRPr sz="3100" dirty="0">
              <a:latin typeface="ClashGrotesk-Medium"/>
              <a:cs typeface="ClashGrotesk-Medium"/>
            </a:endParaRPr>
          </a:p>
          <a:p>
            <a:pPr marL="28575">
              <a:lnSpc>
                <a:spcPts val="1760"/>
              </a:lnSpc>
              <a:spcBef>
                <a:spcPts val="1100"/>
              </a:spcBef>
            </a:pP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Il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y a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15" dirty="0">
                <a:solidFill>
                  <a:srgbClr val="808285"/>
                </a:solidFill>
                <a:latin typeface="ClashGrotesk-Medium"/>
                <a:cs typeface="ClashGrotesk-Medium"/>
              </a:rPr>
              <a:t>forcément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5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une </a:t>
            </a:r>
            <a:r>
              <a:rPr sz="1600" spc="-20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offre</a:t>
            </a:r>
            <a:r>
              <a:rPr sz="1600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 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pour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15" dirty="0">
                <a:solidFill>
                  <a:srgbClr val="808285"/>
                </a:solidFill>
                <a:latin typeface="ClashGrotesk-Medium"/>
                <a:cs typeface="ClashGrotesk-Medium"/>
              </a:rPr>
              <a:t>vous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sur</a:t>
            </a:r>
            <a:endParaRPr sz="1600" dirty="0">
              <a:latin typeface="ClashGrotesk-Medium"/>
              <a:cs typeface="ClashGrotesk-Medium"/>
            </a:endParaRPr>
          </a:p>
          <a:p>
            <a:r>
              <a:rPr lang="fr-FR" b="1" dirty="0" err="1">
                <a:solidFill>
                  <a:schemeClr val="bg1">
                    <a:lumMod val="50000"/>
                  </a:schemeClr>
                </a:solidFill>
              </a:rPr>
              <a:t>www.semaine</a:t>
            </a:r>
            <a:r>
              <a:rPr lang="fr-FR" b="1" dirty="0">
                <a:solidFill>
                  <a:schemeClr val="bg1">
                    <a:lumMod val="50000"/>
                  </a:schemeClr>
                </a:solidFill>
              </a:rPr>
              <a:t>-emploi-</a:t>
            </a:r>
            <a:r>
              <a:rPr lang="fr-FR" b="1" dirty="0" err="1">
                <a:solidFill>
                  <a:schemeClr val="bg1">
                    <a:lumMod val="50000"/>
                  </a:schemeClr>
                </a:solidFill>
              </a:rPr>
              <a:t>agroalimentaire.fr</a:t>
            </a:r>
            <a:endParaRPr lang="fr-FR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7" name="object 9">
            <a:extLst>
              <a:ext uri="{FF2B5EF4-FFF2-40B4-BE49-F238E27FC236}">
                <a16:creationId xmlns:a16="http://schemas.microsoft.com/office/drawing/2014/main" id="{BB2B3983-B816-AF4F-93C8-3B3618DBD54D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67343" y="9911563"/>
            <a:ext cx="819455" cy="640981"/>
          </a:xfrm>
          <a:prstGeom prst="rect">
            <a:avLst/>
          </a:prstGeom>
        </p:spPr>
      </p:pic>
      <p:pic>
        <p:nvPicPr>
          <p:cNvPr id="8" name="object 10">
            <a:extLst>
              <a:ext uri="{FF2B5EF4-FFF2-40B4-BE49-F238E27FC236}">
                <a16:creationId xmlns:a16="http://schemas.microsoft.com/office/drawing/2014/main" id="{A6568376-8A7A-0144-B4EF-1BF9DC8FD12F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600439" y="10032688"/>
            <a:ext cx="1396412" cy="437041"/>
          </a:xfrm>
          <a:prstGeom prst="rect">
            <a:avLst/>
          </a:prstGeom>
        </p:spPr>
      </p:pic>
      <p:sp>
        <p:nvSpPr>
          <p:cNvPr id="9" name="object 11">
            <a:extLst>
              <a:ext uri="{FF2B5EF4-FFF2-40B4-BE49-F238E27FC236}">
                <a16:creationId xmlns:a16="http://schemas.microsoft.com/office/drawing/2014/main" id="{AD445F9C-3D0C-994E-BD63-E87497937241}"/>
              </a:ext>
            </a:extLst>
          </p:cNvPr>
          <p:cNvSpPr txBox="1"/>
          <p:nvPr/>
        </p:nvSpPr>
        <p:spPr>
          <a:xfrm>
            <a:off x="92584" y="9250656"/>
            <a:ext cx="136525" cy="1162050"/>
          </a:xfrm>
          <a:prstGeom prst="rect">
            <a:avLst/>
          </a:prstGeom>
        </p:spPr>
        <p:txBody>
          <a:bodyPr vert="vert270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800" spc="40" dirty="0">
                <a:solidFill>
                  <a:srgbClr val="8D8F92"/>
                </a:solidFill>
                <a:latin typeface="ClashGrotesk-Light"/>
                <a:cs typeface="ClashGrotesk-Light"/>
              </a:rPr>
              <a:t>Concept</a:t>
            </a:r>
            <a:r>
              <a:rPr sz="800" spc="95" dirty="0">
                <a:solidFill>
                  <a:srgbClr val="8D8F92"/>
                </a:solidFill>
                <a:latin typeface="ClashGrotesk-Light"/>
                <a:cs typeface="ClashGrotesk-Light"/>
              </a:rPr>
              <a:t> </a:t>
            </a:r>
            <a:r>
              <a:rPr sz="800" dirty="0">
                <a:solidFill>
                  <a:srgbClr val="8D8F92"/>
                </a:solidFill>
                <a:latin typeface="ClashGrotesk-Light"/>
                <a:cs typeface="ClashGrotesk-Light"/>
              </a:rPr>
              <a:t>:</a:t>
            </a:r>
            <a:r>
              <a:rPr sz="800" spc="95" dirty="0">
                <a:solidFill>
                  <a:srgbClr val="8D8F92"/>
                </a:solidFill>
                <a:latin typeface="ClashGrotesk-Light"/>
                <a:cs typeface="ClashGrotesk-Light"/>
              </a:rPr>
              <a:t> </a:t>
            </a:r>
            <a:r>
              <a:rPr sz="800" spc="45" dirty="0">
                <a:solidFill>
                  <a:srgbClr val="8D8F92"/>
                </a:solidFill>
                <a:latin typeface="ClashGrotesk-Light"/>
                <a:cs typeface="ClashGrotesk-Light"/>
              </a:rPr>
              <a:t>Breizhtorm.fr</a:t>
            </a:r>
            <a:endParaRPr sz="800" dirty="0">
              <a:latin typeface="ClashGrotesk-Light"/>
              <a:cs typeface="ClashGrotesk-Light"/>
            </a:endParaRPr>
          </a:p>
        </p:txBody>
      </p:sp>
      <p:sp>
        <p:nvSpPr>
          <p:cNvPr id="10" name="object 12">
            <a:extLst>
              <a:ext uri="{FF2B5EF4-FFF2-40B4-BE49-F238E27FC236}">
                <a16:creationId xmlns:a16="http://schemas.microsoft.com/office/drawing/2014/main" id="{EB191A49-0CDD-1548-AC05-68B292100926}"/>
              </a:ext>
            </a:extLst>
          </p:cNvPr>
          <p:cNvSpPr txBox="1"/>
          <p:nvPr/>
        </p:nvSpPr>
        <p:spPr>
          <a:xfrm>
            <a:off x="264859" y="6660647"/>
            <a:ext cx="663130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2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Et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si </a:t>
            </a:r>
            <a:r>
              <a:rPr sz="2800" spc="-1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l’Agroalimentaire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1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c’était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1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aussi</a:t>
            </a:r>
            <a:r>
              <a:rPr sz="280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4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VOUS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?</a:t>
            </a:r>
            <a:endParaRPr sz="2800" dirty="0">
              <a:latin typeface="Clash Grotesk Medium" pitchFamily="2" charset="77"/>
              <a:cs typeface="ClashGrotesk-Medium"/>
            </a:endParaRPr>
          </a:p>
        </p:txBody>
      </p:sp>
      <p:pic>
        <p:nvPicPr>
          <p:cNvPr id="11" name="object 26">
            <a:extLst>
              <a:ext uri="{FF2B5EF4-FFF2-40B4-BE49-F238E27FC236}">
                <a16:creationId xmlns:a16="http://schemas.microsoft.com/office/drawing/2014/main" id="{D1752A9B-0D39-4E4D-A527-C11138FA50DA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52377" y="9824997"/>
            <a:ext cx="1044578" cy="853771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D698BA0C-B0AB-434C-A694-AEC28C5A97E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92866" y="7480042"/>
            <a:ext cx="2791587" cy="2572639"/>
          </a:xfrm>
          <a:prstGeom prst="rect">
            <a:avLst/>
          </a:prstGeom>
        </p:spPr>
      </p:pic>
      <p:sp>
        <p:nvSpPr>
          <p:cNvPr id="13" name="object 25">
            <a:extLst>
              <a:ext uri="{FF2B5EF4-FFF2-40B4-BE49-F238E27FC236}">
                <a16:creationId xmlns:a16="http://schemas.microsoft.com/office/drawing/2014/main" id="{7076F6AF-D772-5B4C-9F2B-235B34C02008}"/>
              </a:ext>
            </a:extLst>
          </p:cNvPr>
          <p:cNvSpPr txBox="1"/>
          <p:nvPr/>
        </p:nvSpPr>
        <p:spPr>
          <a:xfrm rot="20760000">
            <a:off x="5590378" y="9562078"/>
            <a:ext cx="1913264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fr-FR" sz="2000" b="1" dirty="0"/>
              <a:t>#</a:t>
            </a:r>
            <a:r>
              <a:rPr lang="fr-FR" sz="2000" b="1" dirty="0" err="1"/>
              <a:t>lagrorecrute</a:t>
            </a:r>
            <a:endParaRPr lang="fr-FR" sz="2000" dirty="0"/>
          </a:p>
        </p:txBody>
      </p:sp>
      <p:sp>
        <p:nvSpPr>
          <p:cNvPr id="17" name="object 27">
            <a:extLst>
              <a:ext uri="{FF2B5EF4-FFF2-40B4-BE49-F238E27FC236}">
                <a16:creationId xmlns:a16="http://schemas.microsoft.com/office/drawing/2014/main" id="{08B50E77-EEDB-5049-A5E5-C183E96D9356}"/>
              </a:ext>
            </a:extLst>
          </p:cNvPr>
          <p:cNvSpPr txBox="1"/>
          <p:nvPr/>
        </p:nvSpPr>
        <p:spPr>
          <a:xfrm>
            <a:off x="7274584" y="2364828"/>
            <a:ext cx="107722" cy="5606357"/>
          </a:xfrm>
          <a:prstGeom prst="rect">
            <a:avLst/>
          </a:prstGeom>
        </p:spPr>
        <p:txBody>
          <a:bodyPr vert="vert270" wrap="square" lIns="0" tIns="336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z="1050" spc="-15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</a:t>
            </a:r>
            <a:r>
              <a:rPr sz="1050" spc="-7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vo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tre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santé,</a:t>
            </a:r>
            <a:r>
              <a:rPr sz="1050" spc="-7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mangez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au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moins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cinq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fruits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et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légumes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par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jour.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L’ab</a:t>
            </a:r>
            <a:r>
              <a:rPr sz="1050" spc="-15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us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d’alcool est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dang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ereux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 la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,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à</a:t>
            </a:r>
            <a:r>
              <a:rPr sz="1050" spc="-7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consommer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avec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modération.</a:t>
            </a:r>
            <a:endParaRPr sz="1050" baseline="-7936" dirty="0">
              <a:latin typeface="ClashGrotesk-Extralight"/>
              <a:cs typeface="ClashGrotesk-Extralight"/>
            </a:endParaRPr>
          </a:p>
        </p:txBody>
      </p:sp>
    </p:spTree>
    <p:extLst>
      <p:ext uri="{BB962C8B-B14F-4D97-AF65-F5344CB8AC3E}">
        <p14:creationId xmlns:p14="http://schemas.microsoft.com/office/powerpoint/2010/main" val="671822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557B97F-186E-D846-AED2-340787DE58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5" y="11113"/>
            <a:ext cx="7556500" cy="1068070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96A6757A-692A-9049-801B-6F08BA85DE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6" y="1138001"/>
            <a:ext cx="7566849" cy="9538045"/>
          </a:xfrm>
          <a:prstGeom prst="rect">
            <a:avLst/>
          </a:prstGeom>
        </p:spPr>
      </p:pic>
      <p:sp>
        <p:nvSpPr>
          <p:cNvPr id="4" name="object 2">
            <a:extLst>
              <a:ext uri="{FF2B5EF4-FFF2-40B4-BE49-F238E27FC236}">
                <a16:creationId xmlns:a16="http://schemas.microsoft.com/office/drawing/2014/main" id="{8CCE0264-0F28-D546-A958-6BF6312CD0C3}"/>
              </a:ext>
            </a:extLst>
          </p:cNvPr>
          <p:cNvSpPr txBox="1">
            <a:spLocks/>
          </p:cNvSpPr>
          <p:nvPr/>
        </p:nvSpPr>
        <p:spPr>
          <a:xfrm>
            <a:off x="264859" y="3725354"/>
            <a:ext cx="5899458" cy="2810513"/>
          </a:xfrm>
          <a:prstGeom prst="rect">
            <a:avLst/>
          </a:prstGeom>
        </p:spPr>
        <p:txBody>
          <a:bodyPr vert="horz" wrap="square" lIns="0" tIns="12700" rIns="0" bIns="0" rtlCol="0" anchor="b">
            <a:spAutoFit/>
          </a:bodyPr>
          <a:lstStyle>
            <a:lvl1pPr algn="ctr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6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algn="l">
              <a:lnSpc>
                <a:spcPts val="7240"/>
              </a:lnSpc>
              <a:spcBef>
                <a:spcPts val="100"/>
              </a:spcBef>
              <a:tabLst>
                <a:tab pos="1581150" algn="l"/>
              </a:tabLst>
            </a:pPr>
            <a:r>
              <a:rPr lang="fr-FR" sz="6900" b="1" spc="-45" dirty="0">
                <a:solidFill>
                  <a:srgbClr val="00579A"/>
                </a:solidFill>
                <a:latin typeface="Clash Grotesk Semibold" pitchFamily="2" charset="77"/>
              </a:rPr>
              <a:t>Le p’tit plaisir</a:t>
            </a:r>
          </a:p>
          <a:p>
            <a:pPr marL="12700" algn="l">
              <a:lnSpc>
                <a:spcPts val="7240"/>
              </a:lnSpc>
              <a:spcBef>
                <a:spcPts val="100"/>
              </a:spcBef>
              <a:tabLst>
                <a:tab pos="1581150" algn="l"/>
              </a:tabLst>
            </a:pPr>
            <a:r>
              <a:rPr lang="fr-FR" sz="6900" b="1" spc="-45" dirty="0">
                <a:solidFill>
                  <a:srgbClr val="00579A"/>
                </a:solidFill>
                <a:latin typeface="Clash Grotesk Semibold" pitchFamily="2" charset="77"/>
              </a:rPr>
              <a:t>en terrasse ?</a:t>
            </a:r>
          </a:p>
          <a:p>
            <a:pPr marL="12700" algn="l">
              <a:lnSpc>
                <a:spcPts val="7240"/>
              </a:lnSpc>
              <a:spcBef>
                <a:spcPts val="100"/>
              </a:spcBef>
              <a:tabLst>
                <a:tab pos="1581150" algn="l"/>
              </a:tabLst>
            </a:pPr>
            <a:r>
              <a:rPr lang="fr-FR" sz="6900" b="1" dirty="0">
                <a:solidFill>
                  <a:srgbClr val="EE3039"/>
                </a:solidFill>
                <a:latin typeface="Clash Grotesk Semibold" pitchFamily="2" charset="77"/>
              </a:rPr>
              <a:t>... </a:t>
            </a:r>
            <a:r>
              <a:rPr lang="fr-FR" sz="6900" b="1" spc="-10" dirty="0">
                <a:solidFill>
                  <a:srgbClr val="EE3039"/>
                </a:solidFill>
                <a:latin typeface="Clash Grotesk Semibold" pitchFamily="2" charset="77"/>
              </a:rPr>
              <a:t>c’est	</a:t>
            </a:r>
            <a:r>
              <a:rPr lang="fr-FR" sz="6900" b="1" spc="-25" dirty="0">
                <a:solidFill>
                  <a:srgbClr val="EE3039"/>
                </a:solidFill>
                <a:latin typeface="Clash Grotesk Semibold" pitchFamily="2" charset="77"/>
              </a:rPr>
              <a:t>nous	</a:t>
            </a:r>
            <a:r>
              <a:rPr lang="fr-FR" sz="6900" b="1" dirty="0">
                <a:solidFill>
                  <a:srgbClr val="EE3039"/>
                </a:solidFill>
                <a:latin typeface="Clash Grotesk Semibold" pitchFamily="2" charset="77"/>
              </a:rPr>
              <a:t>!</a:t>
            </a:r>
            <a:endParaRPr lang="fr-FR" sz="6900" b="1" dirty="0">
              <a:latin typeface="Clash Grotesk Semibold" pitchFamily="2" charset="77"/>
            </a:endParaRPr>
          </a:p>
        </p:txBody>
      </p:sp>
      <p:sp>
        <p:nvSpPr>
          <p:cNvPr id="12" name="object 6">
            <a:extLst>
              <a:ext uri="{FF2B5EF4-FFF2-40B4-BE49-F238E27FC236}">
                <a16:creationId xmlns:a16="http://schemas.microsoft.com/office/drawing/2014/main" id="{6F7C28A4-AFF2-9849-BC5D-F24B38BF68C3}"/>
              </a:ext>
            </a:extLst>
          </p:cNvPr>
          <p:cNvSpPr/>
          <p:nvPr/>
        </p:nvSpPr>
        <p:spPr>
          <a:xfrm>
            <a:off x="0" y="7742364"/>
            <a:ext cx="4662170" cy="610870"/>
          </a:xfrm>
          <a:custGeom>
            <a:avLst/>
            <a:gdLst/>
            <a:ahLst/>
            <a:cxnLst/>
            <a:rect l="l" t="t" r="r" b="b"/>
            <a:pathLst>
              <a:path w="4662170" h="610870">
                <a:moveTo>
                  <a:pt x="4662004" y="0"/>
                </a:moveTo>
                <a:lnTo>
                  <a:pt x="0" y="0"/>
                </a:lnTo>
                <a:lnTo>
                  <a:pt x="0" y="610387"/>
                </a:lnTo>
                <a:lnTo>
                  <a:pt x="4662004" y="610387"/>
                </a:lnTo>
                <a:lnTo>
                  <a:pt x="4662004" y="0"/>
                </a:lnTo>
                <a:close/>
              </a:path>
            </a:pathLst>
          </a:custGeom>
          <a:solidFill>
            <a:srgbClr val="EE30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7">
            <a:extLst>
              <a:ext uri="{FF2B5EF4-FFF2-40B4-BE49-F238E27FC236}">
                <a16:creationId xmlns:a16="http://schemas.microsoft.com/office/drawing/2014/main" id="{11411575-02F7-CD48-9794-4F0319EA034F}"/>
              </a:ext>
            </a:extLst>
          </p:cNvPr>
          <p:cNvSpPr txBox="1"/>
          <p:nvPr/>
        </p:nvSpPr>
        <p:spPr>
          <a:xfrm>
            <a:off x="406871" y="7758912"/>
            <a:ext cx="4175760" cy="54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Du</a:t>
            </a:r>
            <a:r>
              <a:rPr sz="2700" b="1" spc="-3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3400" b="1" spc="30" dirty="0">
                <a:solidFill>
                  <a:srgbClr val="FFFFFF"/>
                </a:solidFill>
                <a:latin typeface="ClashGrotesk-Semibold"/>
                <a:cs typeface="ClashGrotesk-Semibold"/>
              </a:rPr>
              <a:t>1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5</a:t>
            </a:r>
            <a:r>
              <a:rPr sz="3400" b="1" spc="-16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27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au</a:t>
            </a:r>
            <a:r>
              <a:rPr sz="2700" b="1" spc="-3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3400" b="1" spc="-25" dirty="0">
                <a:solidFill>
                  <a:srgbClr val="FFFFFF"/>
                </a:solidFill>
                <a:latin typeface="ClashGrotesk-Semibold"/>
                <a:cs typeface="ClashGrotesk-Semibold"/>
              </a:rPr>
              <a:t>2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0 </a:t>
            </a:r>
            <a:r>
              <a:rPr sz="3400" b="1" spc="-15" dirty="0">
                <a:solidFill>
                  <a:srgbClr val="FFFFFF"/>
                </a:solidFill>
                <a:latin typeface="ClashGrotesk-Semibold"/>
                <a:cs typeface="ClashGrotesk-Semibold"/>
              </a:rPr>
              <a:t>N</a:t>
            </a:r>
            <a:r>
              <a:rPr sz="3400" b="1" spc="-145" dirty="0">
                <a:solidFill>
                  <a:srgbClr val="FFFFFF"/>
                </a:solidFill>
                <a:latin typeface="ClashGrotesk-Semibold"/>
                <a:cs typeface="ClashGrotesk-Semibold"/>
              </a:rPr>
              <a:t>O</a:t>
            </a:r>
            <a:r>
              <a:rPr sz="3400" b="1" spc="-290" dirty="0">
                <a:solidFill>
                  <a:srgbClr val="FFFFFF"/>
                </a:solidFill>
                <a:latin typeface="ClashGrotesk-Semibold"/>
                <a:cs typeface="ClashGrotesk-Semibold"/>
              </a:rPr>
              <a:t>V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. </a:t>
            </a:r>
            <a:r>
              <a:rPr sz="3400" b="1" spc="-25" dirty="0">
                <a:solidFill>
                  <a:srgbClr val="FFFFFF"/>
                </a:solidFill>
                <a:latin typeface="ClashGrotesk-Semibold"/>
                <a:cs typeface="ClashGrotesk-Semibold"/>
              </a:rPr>
              <a:t>2</a:t>
            </a:r>
            <a:r>
              <a:rPr sz="3400" b="1" spc="-10" dirty="0">
                <a:solidFill>
                  <a:srgbClr val="FFFFFF"/>
                </a:solidFill>
                <a:latin typeface="ClashGrotesk-Semibold"/>
                <a:cs typeface="ClashGrotesk-Semibold"/>
              </a:rPr>
              <a:t>0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21</a:t>
            </a:r>
            <a:endParaRPr sz="3400" dirty="0">
              <a:latin typeface="ClashGrotesk-Semibold"/>
              <a:cs typeface="ClashGrotesk-Semibold"/>
            </a:endParaRPr>
          </a:p>
        </p:txBody>
      </p:sp>
      <p:sp>
        <p:nvSpPr>
          <p:cNvPr id="6" name="object 8">
            <a:extLst>
              <a:ext uri="{FF2B5EF4-FFF2-40B4-BE49-F238E27FC236}">
                <a16:creationId xmlns:a16="http://schemas.microsoft.com/office/drawing/2014/main" id="{7CE66C81-DBB6-D448-BF76-404978B426B1}"/>
              </a:ext>
            </a:extLst>
          </p:cNvPr>
          <p:cNvSpPr txBox="1"/>
          <p:nvPr/>
        </p:nvSpPr>
        <p:spPr>
          <a:xfrm>
            <a:off x="417859" y="8070929"/>
            <a:ext cx="4185285" cy="1411925"/>
          </a:xfrm>
          <a:prstGeom prst="rect">
            <a:avLst/>
          </a:prstGeom>
        </p:spPr>
        <p:txBody>
          <a:bodyPr vert="horz" wrap="square" lIns="0" tIns="2832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230"/>
              </a:spcBef>
            </a:pPr>
            <a:r>
              <a:rPr sz="3100" spc="-55" dirty="0">
                <a:solidFill>
                  <a:srgbClr val="231F20"/>
                </a:solidFill>
                <a:latin typeface="ClashGrotesk-Medium"/>
                <a:cs typeface="ClashGrotesk-Medium"/>
              </a:rPr>
              <a:t>L’Agro</a:t>
            </a:r>
            <a:r>
              <a:rPr sz="3100" spc="-20" dirty="0">
                <a:solidFill>
                  <a:srgbClr val="231F20"/>
                </a:solidFill>
                <a:latin typeface="ClashGrotesk-Medium"/>
                <a:cs typeface="ClashGrotesk-Medium"/>
              </a:rPr>
              <a:t> </a:t>
            </a:r>
            <a:r>
              <a:rPr sz="3100" spc="-30" dirty="0">
                <a:solidFill>
                  <a:srgbClr val="231F20"/>
                </a:solidFill>
                <a:latin typeface="ClashGrotesk-Medium"/>
                <a:cs typeface="ClashGrotesk-Medium"/>
              </a:rPr>
              <a:t>forme</a:t>
            </a:r>
            <a:r>
              <a:rPr sz="3100" spc="-15" dirty="0">
                <a:solidFill>
                  <a:srgbClr val="231F20"/>
                </a:solidFill>
                <a:latin typeface="ClashGrotesk-Medium"/>
                <a:cs typeface="ClashGrotesk-Medium"/>
              </a:rPr>
              <a:t> </a:t>
            </a:r>
            <a:r>
              <a:rPr sz="3100" spc="-20" dirty="0">
                <a:solidFill>
                  <a:srgbClr val="231F20"/>
                </a:solidFill>
                <a:latin typeface="ClashGrotesk-Medium"/>
                <a:cs typeface="ClashGrotesk-Medium"/>
              </a:rPr>
              <a:t>et </a:t>
            </a:r>
            <a:r>
              <a:rPr sz="3100" spc="-25" dirty="0">
                <a:solidFill>
                  <a:srgbClr val="231F20"/>
                </a:solidFill>
                <a:latin typeface="ClashGrotesk-Medium"/>
                <a:cs typeface="ClashGrotesk-Medium"/>
              </a:rPr>
              <a:t>recrute</a:t>
            </a:r>
            <a:endParaRPr sz="3100" dirty="0">
              <a:latin typeface="ClashGrotesk-Medium"/>
              <a:cs typeface="ClashGrotesk-Medium"/>
            </a:endParaRPr>
          </a:p>
          <a:p>
            <a:pPr marL="28575">
              <a:lnSpc>
                <a:spcPts val="1760"/>
              </a:lnSpc>
              <a:spcBef>
                <a:spcPts val="1100"/>
              </a:spcBef>
            </a:pP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Il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y a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15" dirty="0">
                <a:solidFill>
                  <a:srgbClr val="808285"/>
                </a:solidFill>
                <a:latin typeface="ClashGrotesk-Medium"/>
                <a:cs typeface="ClashGrotesk-Medium"/>
              </a:rPr>
              <a:t>forcément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5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une </a:t>
            </a:r>
            <a:r>
              <a:rPr sz="1600" spc="-20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offre</a:t>
            </a:r>
            <a:r>
              <a:rPr sz="1600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 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pour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15" dirty="0">
                <a:solidFill>
                  <a:srgbClr val="808285"/>
                </a:solidFill>
                <a:latin typeface="ClashGrotesk-Medium"/>
                <a:cs typeface="ClashGrotesk-Medium"/>
              </a:rPr>
              <a:t>vous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sur</a:t>
            </a:r>
            <a:endParaRPr sz="1600" dirty="0">
              <a:latin typeface="ClashGrotesk-Medium"/>
              <a:cs typeface="ClashGrotesk-Medium"/>
            </a:endParaRPr>
          </a:p>
          <a:p>
            <a:r>
              <a:rPr lang="fr-FR" b="1" dirty="0" err="1">
                <a:solidFill>
                  <a:schemeClr val="bg1">
                    <a:lumMod val="50000"/>
                  </a:schemeClr>
                </a:solidFill>
              </a:rPr>
              <a:t>www.semaine</a:t>
            </a:r>
            <a:r>
              <a:rPr lang="fr-FR" b="1" dirty="0">
                <a:solidFill>
                  <a:schemeClr val="bg1">
                    <a:lumMod val="50000"/>
                  </a:schemeClr>
                </a:solidFill>
              </a:rPr>
              <a:t>-emploi-</a:t>
            </a:r>
            <a:r>
              <a:rPr lang="fr-FR" b="1" dirty="0" err="1">
                <a:solidFill>
                  <a:schemeClr val="bg1">
                    <a:lumMod val="50000"/>
                  </a:schemeClr>
                </a:solidFill>
              </a:rPr>
              <a:t>agroalimentaire.fr</a:t>
            </a:r>
            <a:endParaRPr lang="fr-FR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7" name="object 9">
            <a:extLst>
              <a:ext uri="{FF2B5EF4-FFF2-40B4-BE49-F238E27FC236}">
                <a16:creationId xmlns:a16="http://schemas.microsoft.com/office/drawing/2014/main" id="{BB2B3983-B816-AF4F-93C8-3B3618DBD54D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67343" y="9911563"/>
            <a:ext cx="819455" cy="640981"/>
          </a:xfrm>
          <a:prstGeom prst="rect">
            <a:avLst/>
          </a:prstGeom>
        </p:spPr>
      </p:pic>
      <p:pic>
        <p:nvPicPr>
          <p:cNvPr id="8" name="object 10">
            <a:extLst>
              <a:ext uri="{FF2B5EF4-FFF2-40B4-BE49-F238E27FC236}">
                <a16:creationId xmlns:a16="http://schemas.microsoft.com/office/drawing/2014/main" id="{A6568376-8A7A-0144-B4EF-1BF9DC8FD12F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600439" y="10032688"/>
            <a:ext cx="1396412" cy="437041"/>
          </a:xfrm>
          <a:prstGeom prst="rect">
            <a:avLst/>
          </a:prstGeom>
        </p:spPr>
      </p:pic>
      <p:sp>
        <p:nvSpPr>
          <p:cNvPr id="9" name="object 11">
            <a:extLst>
              <a:ext uri="{FF2B5EF4-FFF2-40B4-BE49-F238E27FC236}">
                <a16:creationId xmlns:a16="http://schemas.microsoft.com/office/drawing/2014/main" id="{AD445F9C-3D0C-994E-BD63-E87497937241}"/>
              </a:ext>
            </a:extLst>
          </p:cNvPr>
          <p:cNvSpPr txBox="1"/>
          <p:nvPr/>
        </p:nvSpPr>
        <p:spPr>
          <a:xfrm>
            <a:off x="92584" y="9250656"/>
            <a:ext cx="136525" cy="1162050"/>
          </a:xfrm>
          <a:prstGeom prst="rect">
            <a:avLst/>
          </a:prstGeom>
        </p:spPr>
        <p:txBody>
          <a:bodyPr vert="vert270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800" spc="40" dirty="0">
                <a:solidFill>
                  <a:srgbClr val="8D8F92"/>
                </a:solidFill>
                <a:latin typeface="ClashGrotesk-Light"/>
                <a:cs typeface="ClashGrotesk-Light"/>
              </a:rPr>
              <a:t>Concept</a:t>
            </a:r>
            <a:r>
              <a:rPr sz="800" spc="95" dirty="0">
                <a:solidFill>
                  <a:srgbClr val="8D8F92"/>
                </a:solidFill>
                <a:latin typeface="ClashGrotesk-Light"/>
                <a:cs typeface="ClashGrotesk-Light"/>
              </a:rPr>
              <a:t> </a:t>
            </a:r>
            <a:r>
              <a:rPr sz="800" dirty="0">
                <a:solidFill>
                  <a:srgbClr val="8D8F92"/>
                </a:solidFill>
                <a:latin typeface="ClashGrotesk-Light"/>
                <a:cs typeface="ClashGrotesk-Light"/>
              </a:rPr>
              <a:t>:</a:t>
            </a:r>
            <a:r>
              <a:rPr sz="800" spc="95" dirty="0">
                <a:solidFill>
                  <a:srgbClr val="8D8F92"/>
                </a:solidFill>
                <a:latin typeface="ClashGrotesk-Light"/>
                <a:cs typeface="ClashGrotesk-Light"/>
              </a:rPr>
              <a:t> </a:t>
            </a:r>
            <a:r>
              <a:rPr sz="800" spc="45" dirty="0">
                <a:solidFill>
                  <a:srgbClr val="8D8F92"/>
                </a:solidFill>
                <a:latin typeface="ClashGrotesk-Light"/>
                <a:cs typeface="ClashGrotesk-Light"/>
              </a:rPr>
              <a:t>Breizhtorm.fr</a:t>
            </a:r>
            <a:endParaRPr sz="800" dirty="0">
              <a:latin typeface="ClashGrotesk-Light"/>
              <a:cs typeface="ClashGrotesk-Light"/>
            </a:endParaRPr>
          </a:p>
        </p:txBody>
      </p:sp>
      <p:sp>
        <p:nvSpPr>
          <p:cNvPr id="10" name="object 12">
            <a:extLst>
              <a:ext uri="{FF2B5EF4-FFF2-40B4-BE49-F238E27FC236}">
                <a16:creationId xmlns:a16="http://schemas.microsoft.com/office/drawing/2014/main" id="{EB191A49-0CDD-1548-AC05-68B292100926}"/>
              </a:ext>
            </a:extLst>
          </p:cNvPr>
          <p:cNvSpPr txBox="1"/>
          <p:nvPr/>
        </p:nvSpPr>
        <p:spPr>
          <a:xfrm>
            <a:off x="264859" y="6660647"/>
            <a:ext cx="663130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2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Et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si </a:t>
            </a:r>
            <a:r>
              <a:rPr sz="2800" spc="-1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l’Agroalimentaire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1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c’était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1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aussi</a:t>
            </a:r>
            <a:r>
              <a:rPr sz="280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4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VOUS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?</a:t>
            </a:r>
            <a:endParaRPr sz="2800" dirty="0">
              <a:latin typeface="Clash Grotesk Medium" pitchFamily="2" charset="77"/>
              <a:cs typeface="ClashGrotesk-Medium"/>
            </a:endParaRPr>
          </a:p>
        </p:txBody>
      </p:sp>
      <p:pic>
        <p:nvPicPr>
          <p:cNvPr id="11" name="object 26">
            <a:extLst>
              <a:ext uri="{FF2B5EF4-FFF2-40B4-BE49-F238E27FC236}">
                <a16:creationId xmlns:a16="http://schemas.microsoft.com/office/drawing/2014/main" id="{D1752A9B-0D39-4E4D-A527-C11138FA50DA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52377" y="9824997"/>
            <a:ext cx="1044578" cy="853771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D698BA0C-B0AB-434C-A694-AEC28C5A97E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92866" y="7480042"/>
            <a:ext cx="2791587" cy="2572639"/>
          </a:xfrm>
          <a:prstGeom prst="rect">
            <a:avLst/>
          </a:prstGeom>
        </p:spPr>
      </p:pic>
      <p:sp>
        <p:nvSpPr>
          <p:cNvPr id="13" name="object 25">
            <a:extLst>
              <a:ext uri="{FF2B5EF4-FFF2-40B4-BE49-F238E27FC236}">
                <a16:creationId xmlns:a16="http://schemas.microsoft.com/office/drawing/2014/main" id="{7076F6AF-D772-5B4C-9F2B-235B34C02008}"/>
              </a:ext>
            </a:extLst>
          </p:cNvPr>
          <p:cNvSpPr txBox="1"/>
          <p:nvPr/>
        </p:nvSpPr>
        <p:spPr>
          <a:xfrm rot="20760000">
            <a:off x="5590378" y="9562078"/>
            <a:ext cx="1913264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fr-FR" sz="2000" b="1" dirty="0"/>
              <a:t>#</a:t>
            </a:r>
            <a:r>
              <a:rPr lang="fr-FR" sz="2000" b="1" dirty="0" err="1"/>
              <a:t>lagrorecrute</a:t>
            </a:r>
            <a:endParaRPr lang="fr-FR" sz="2000" dirty="0"/>
          </a:p>
        </p:txBody>
      </p:sp>
      <p:sp>
        <p:nvSpPr>
          <p:cNvPr id="17" name="object 27">
            <a:extLst>
              <a:ext uri="{FF2B5EF4-FFF2-40B4-BE49-F238E27FC236}">
                <a16:creationId xmlns:a16="http://schemas.microsoft.com/office/drawing/2014/main" id="{08B50E77-EEDB-5049-A5E5-C183E96D9356}"/>
              </a:ext>
            </a:extLst>
          </p:cNvPr>
          <p:cNvSpPr txBox="1"/>
          <p:nvPr/>
        </p:nvSpPr>
        <p:spPr>
          <a:xfrm>
            <a:off x="7274584" y="2364828"/>
            <a:ext cx="107722" cy="5606357"/>
          </a:xfrm>
          <a:prstGeom prst="rect">
            <a:avLst/>
          </a:prstGeom>
        </p:spPr>
        <p:txBody>
          <a:bodyPr vert="vert270" wrap="square" lIns="0" tIns="336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z="1050" spc="-15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</a:t>
            </a:r>
            <a:r>
              <a:rPr sz="1050" spc="-7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vo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tre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santé,</a:t>
            </a:r>
            <a:r>
              <a:rPr sz="1050" spc="-7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mangez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au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moins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cinq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fruits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et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légumes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par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jour.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L’ab</a:t>
            </a:r>
            <a:r>
              <a:rPr sz="1050" spc="-15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us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d’alcool est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dang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ereux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 la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,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à</a:t>
            </a:r>
            <a:r>
              <a:rPr sz="1050" spc="-7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consommer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avec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modération.</a:t>
            </a:r>
            <a:endParaRPr sz="1050" baseline="-7936" dirty="0">
              <a:latin typeface="ClashGrotesk-Extralight"/>
              <a:cs typeface="ClashGrotesk-Extralight"/>
            </a:endParaRPr>
          </a:p>
        </p:txBody>
      </p:sp>
    </p:spTree>
    <p:extLst>
      <p:ext uri="{BB962C8B-B14F-4D97-AF65-F5344CB8AC3E}">
        <p14:creationId xmlns:p14="http://schemas.microsoft.com/office/powerpoint/2010/main" val="2965190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3FB4CF94-2BCA-6E4C-83A6-92D1E9A6C6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" y="5556"/>
            <a:ext cx="7556500" cy="1068070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96A6757A-692A-9049-801B-6F08BA85DE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6" y="1138001"/>
            <a:ext cx="7566849" cy="9538045"/>
          </a:xfrm>
          <a:prstGeom prst="rect">
            <a:avLst/>
          </a:prstGeom>
        </p:spPr>
      </p:pic>
      <p:sp>
        <p:nvSpPr>
          <p:cNvPr id="4" name="object 2">
            <a:extLst>
              <a:ext uri="{FF2B5EF4-FFF2-40B4-BE49-F238E27FC236}">
                <a16:creationId xmlns:a16="http://schemas.microsoft.com/office/drawing/2014/main" id="{8CCE0264-0F28-D546-A958-6BF6312CD0C3}"/>
              </a:ext>
            </a:extLst>
          </p:cNvPr>
          <p:cNvSpPr txBox="1">
            <a:spLocks/>
          </p:cNvSpPr>
          <p:nvPr/>
        </p:nvSpPr>
        <p:spPr>
          <a:xfrm>
            <a:off x="264858" y="3738178"/>
            <a:ext cx="6120175" cy="2797689"/>
          </a:xfrm>
          <a:prstGeom prst="rect">
            <a:avLst/>
          </a:prstGeom>
        </p:spPr>
        <p:txBody>
          <a:bodyPr vert="horz" wrap="square" lIns="0" tIns="12700" rIns="0" bIns="0" rtlCol="0" anchor="b">
            <a:spAutoFit/>
          </a:bodyPr>
          <a:lstStyle>
            <a:lvl1pPr algn="ctr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6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algn="l">
              <a:lnSpc>
                <a:spcPts val="7240"/>
              </a:lnSpc>
              <a:spcBef>
                <a:spcPts val="100"/>
              </a:spcBef>
              <a:tabLst>
                <a:tab pos="1581150" algn="l"/>
              </a:tabLst>
            </a:pPr>
            <a:r>
              <a:rPr lang="fr-FR" sz="6900" b="1" spc="-45" dirty="0">
                <a:solidFill>
                  <a:srgbClr val="00579A"/>
                </a:solidFill>
                <a:latin typeface="Clash Grotesk Semibold" pitchFamily="2" charset="77"/>
              </a:rPr>
              <a:t>Le barbecue</a:t>
            </a:r>
          </a:p>
          <a:p>
            <a:pPr marL="12700" algn="l">
              <a:lnSpc>
                <a:spcPts val="7240"/>
              </a:lnSpc>
              <a:spcBef>
                <a:spcPts val="100"/>
              </a:spcBef>
              <a:tabLst>
                <a:tab pos="1581150" algn="l"/>
              </a:tabLst>
            </a:pPr>
            <a:r>
              <a:rPr lang="fr-FR" sz="6900" b="1" spc="-45" dirty="0">
                <a:solidFill>
                  <a:srgbClr val="00579A"/>
                </a:solidFill>
                <a:latin typeface="Clash Grotesk Semibold" pitchFamily="2" charset="77"/>
              </a:rPr>
              <a:t>chez le voisin ?</a:t>
            </a:r>
            <a:endParaRPr lang="fr-FR" sz="6900" b="1" dirty="0">
              <a:latin typeface="Clash Grotesk Semibold" pitchFamily="2" charset="77"/>
            </a:endParaRPr>
          </a:p>
          <a:p>
            <a:pPr marL="12700" algn="l">
              <a:lnSpc>
                <a:spcPts val="7240"/>
              </a:lnSpc>
              <a:tabLst>
                <a:tab pos="841375" algn="l"/>
                <a:tab pos="2983230" algn="l"/>
                <a:tab pos="5113020" algn="l"/>
              </a:tabLst>
            </a:pPr>
            <a:r>
              <a:rPr lang="fr-FR" sz="6900" b="1" dirty="0">
                <a:solidFill>
                  <a:srgbClr val="EE3039"/>
                </a:solidFill>
                <a:latin typeface="Clash Grotesk Semibold" pitchFamily="2" charset="77"/>
              </a:rPr>
              <a:t>...	</a:t>
            </a:r>
            <a:r>
              <a:rPr lang="fr-FR" sz="6900" b="1" spc="-10" dirty="0">
                <a:solidFill>
                  <a:srgbClr val="EE3039"/>
                </a:solidFill>
                <a:latin typeface="Clash Grotesk Semibold" pitchFamily="2" charset="77"/>
              </a:rPr>
              <a:t>c’est	</a:t>
            </a:r>
            <a:r>
              <a:rPr lang="fr-FR" sz="6900" b="1" spc="-25" dirty="0">
                <a:solidFill>
                  <a:srgbClr val="EE3039"/>
                </a:solidFill>
                <a:latin typeface="Clash Grotesk Semibold" pitchFamily="2" charset="77"/>
              </a:rPr>
              <a:t>nous	</a:t>
            </a:r>
            <a:r>
              <a:rPr lang="fr-FR" sz="6900" b="1" dirty="0">
                <a:solidFill>
                  <a:srgbClr val="EE3039"/>
                </a:solidFill>
                <a:latin typeface="Clash Grotesk Semibold" pitchFamily="2" charset="77"/>
              </a:rPr>
              <a:t>!</a:t>
            </a:r>
            <a:endParaRPr lang="fr-FR" sz="6900" b="1" dirty="0">
              <a:latin typeface="Clash Grotesk Semibold" pitchFamily="2" charset="77"/>
            </a:endParaRPr>
          </a:p>
        </p:txBody>
      </p:sp>
      <p:sp>
        <p:nvSpPr>
          <p:cNvPr id="12" name="object 6">
            <a:extLst>
              <a:ext uri="{FF2B5EF4-FFF2-40B4-BE49-F238E27FC236}">
                <a16:creationId xmlns:a16="http://schemas.microsoft.com/office/drawing/2014/main" id="{6F7C28A4-AFF2-9849-BC5D-F24B38BF68C3}"/>
              </a:ext>
            </a:extLst>
          </p:cNvPr>
          <p:cNvSpPr/>
          <p:nvPr/>
        </p:nvSpPr>
        <p:spPr>
          <a:xfrm>
            <a:off x="0" y="7742364"/>
            <a:ext cx="4662170" cy="610870"/>
          </a:xfrm>
          <a:custGeom>
            <a:avLst/>
            <a:gdLst/>
            <a:ahLst/>
            <a:cxnLst/>
            <a:rect l="l" t="t" r="r" b="b"/>
            <a:pathLst>
              <a:path w="4662170" h="610870">
                <a:moveTo>
                  <a:pt x="4662004" y="0"/>
                </a:moveTo>
                <a:lnTo>
                  <a:pt x="0" y="0"/>
                </a:lnTo>
                <a:lnTo>
                  <a:pt x="0" y="610387"/>
                </a:lnTo>
                <a:lnTo>
                  <a:pt x="4662004" y="610387"/>
                </a:lnTo>
                <a:lnTo>
                  <a:pt x="4662004" y="0"/>
                </a:lnTo>
                <a:close/>
              </a:path>
            </a:pathLst>
          </a:custGeom>
          <a:solidFill>
            <a:srgbClr val="EE30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7">
            <a:extLst>
              <a:ext uri="{FF2B5EF4-FFF2-40B4-BE49-F238E27FC236}">
                <a16:creationId xmlns:a16="http://schemas.microsoft.com/office/drawing/2014/main" id="{11411575-02F7-CD48-9794-4F0319EA034F}"/>
              </a:ext>
            </a:extLst>
          </p:cNvPr>
          <p:cNvSpPr txBox="1"/>
          <p:nvPr/>
        </p:nvSpPr>
        <p:spPr>
          <a:xfrm>
            <a:off x="406871" y="7758912"/>
            <a:ext cx="4175760" cy="54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Du</a:t>
            </a:r>
            <a:r>
              <a:rPr sz="2700" b="1" spc="-3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3400" b="1" spc="30" dirty="0">
                <a:solidFill>
                  <a:srgbClr val="FFFFFF"/>
                </a:solidFill>
                <a:latin typeface="ClashGrotesk-Semibold"/>
                <a:cs typeface="ClashGrotesk-Semibold"/>
              </a:rPr>
              <a:t>1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5</a:t>
            </a:r>
            <a:r>
              <a:rPr sz="3400" b="1" spc="-16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27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au</a:t>
            </a:r>
            <a:r>
              <a:rPr sz="2700" b="1" spc="-3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3400" b="1" spc="-25" dirty="0">
                <a:solidFill>
                  <a:srgbClr val="FFFFFF"/>
                </a:solidFill>
                <a:latin typeface="ClashGrotesk-Semibold"/>
                <a:cs typeface="ClashGrotesk-Semibold"/>
              </a:rPr>
              <a:t>2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0 </a:t>
            </a:r>
            <a:r>
              <a:rPr sz="3400" b="1" spc="-15" dirty="0">
                <a:solidFill>
                  <a:srgbClr val="FFFFFF"/>
                </a:solidFill>
                <a:latin typeface="ClashGrotesk-Semibold"/>
                <a:cs typeface="ClashGrotesk-Semibold"/>
              </a:rPr>
              <a:t>N</a:t>
            </a:r>
            <a:r>
              <a:rPr sz="3400" b="1" spc="-145" dirty="0">
                <a:solidFill>
                  <a:srgbClr val="FFFFFF"/>
                </a:solidFill>
                <a:latin typeface="ClashGrotesk-Semibold"/>
                <a:cs typeface="ClashGrotesk-Semibold"/>
              </a:rPr>
              <a:t>O</a:t>
            </a:r>
            <a:r>
              <a:rPr sz="3400" b="1" spc="-290" dirty="0">
                <a:solidFill>
                  <a:srgbClr val="FFFFFF"/>
                </a:solidFill>
                <a:latin typeface="ClashGrotesk-Semibold"/>
                <a:cs typeface="ClashGrotesk-Semibold"/>
              </a:rPr>
              <a:t>V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. </a:t>
            </a:r>
            <a:r>
              <a:rPr sz="3400" b="1" spc="-25" dirty="0">
                <a:solidFill>
                  <a:srgbClr val="FFFFFF"/>
                </a:solidFill>
                <a:latin typeface="ClashGrotesk-Semibold"/>
                <a:cs typeface="ClashGrotesk-Semibold"/>
              </a:rPr>
              <a:t>2</a:t>
            </a:r>
            <a:r>
              <a:rPr sz="3400" b="1" spc="-10" dirty="0">
                <a:solidFill>
                  <a:srgbClr val="FFFFFF"/>
                </a:solidFill>
                <a:latin typeface="ClashGrotesk-Semibold"/>
                <a:cs typeface="ClashGrotesk-Semibold"/>
              </a:rPr>
              <a:t>0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21</a:t>
            </a:r>
            <a:endParaRPr sz="3400" dirty="0">
              <a:latin typeface="ClashGrotesk-Semibold"/>
              <a:cs typeface="ClashGrotesk-Semibold"/>
            </a:endParaRPr>
          </a:p>
        </p:txBody>
      </p:sp>
      <p:sp>
        <p:nvSpPr>
          <p:cNvPr id="6" name="object 8">
            <a:extLst>
              <a:ext uri="{FF2B5EF4-FFF2-40B4-BE49-F238E27FC236}">
                <a16:creationId xmlns:a16="http://schemas.microsoft.com/office/drawing/2014/main" id="{7CE66C81-DBB6-D448-BF76-404978B426B1}"/>
              </a:ext>
            </a:extLst>
          </p:cNvPr>
          <p:cNvSpPr txBox="1"/>
          <p:nvPr/>
        </p:nvSpPr>
        <p:spPr>
          <a:xfrm>
            <a:off x="417859" y="8070929"/>
            <a:ext cx="4185285" cy="1411925"/>
          </a:xfrm>
          <a:prstGeom prst="rect">
            <a:avLst/>
          </a:prstGeom>
        </p:spPr>
        <p:txBody>
          <a:bodyPr vert="horz" wrap="square" lIns="0" tIns="2832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230"/>
              </a:spcBef>
            </a:pPr>
            <a:r>
              <a:rPr sz="3100" spc="-55" dirty="0">
                <a:solidFill>
                  <a:srgbClr val="231F20"/>
                </a:solidFill>
                <a:latin typeface="ClashGrotesk-Medium"/>
                <a:cs typeface="ClashGrotesk-Medium"/>
              </a:rPr>
              <a:t>L’Agro</a:t>
            </a:r>
            <a:r>
              <a:rPr sz="3100" spc="-20" dirty="0">
                <a:solidFill>
                  <a:srgbClr val="231F20"/>
                </a:solidFill>
                <a:latin typeface="ClashGrotesk-Medium"/>
                <a:cs typeface="ClashGrotesk-Medium"/>
              </a:rPr>
              <a:t> </a:t>
            </a:r>
            <a:r>
              <a:rPr sz="3100" spc="-30" dirty="0">
                <a:solidFill>
                  <a:srgbClr val="231F20"/>
                </a:solidFill>
                <a:latin typeface="ClashGrotesk-Medium"/>
                <a:cs typeface="ClashGrotesk-Medium"/>
              </a:rPr>
              <a:t>forme</a:t>
            </a:r>
            <a:r>
              <a:rPr sz="3100" spc="-15" dirty="0">
                <a:solidFill>
                  <a:srgbClr val="231F20"/>
                </a:solidFill>
                <a:latin typeface="ClashGrotesk-Medium"/>
                <a:cs typeface="ClashGrotesk-Medium"/>
              </a:rPr>
              <a:t> </a:t>
            </a:r>
            <a:r>
              <a:rPr sz="3100" spc="-20" dirty="0">
                <a:solidFill>
                  <a:srgbClr val="231F20"/>
                </a:solidFill>
                <a:latin typeface="ClashGrotesk-Medium"/>
                <a:cs typeface="ClashGrotesk-Medium"/>
              </a:rPr>
              <a:t>et </a:t>
            </a:r>
            <a:r>
              <a:rPr sz="3100" spc="-25" dirty="0">
                <a:solidFill>
                  <a:srgbClr val="231F20"/>
                </a:solidFill>
                <a:latin typeface="ClashGrotesk-Medium"/>
                <a:cs typeface="ClashGrotesk-Medium"/>
              </a:rPr>
              <a:t>recrute</a:t>
            </a:r>
            <a:endParaRPr sz="3100" dirty="0">
              <a:latin typeface="ClashGrotesk-Medium"/>
              <a:cs typeface="ClashGrotesk-Medium"/>
            </a:endParaRPr>
          </a:p>
          <a:p>
            <a:pPr marL="28575">
              <a:lnSpc>
                <a:spcPts val="1760"/>
              </a:lnSpc>
              <a:spcBef>
                <a:spcPts val="1100"/>
              </a:spcBef>
            </a:pP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Il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y a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15" dirty="0">
                <a:solidFill>
                  <a:srgbClr val="808285"/>
                </a:solidFill>
                <a:latin typeface="ClashGrotesk-Medium"/>
                <a:cs typeface="ClashGrotesk-Medium"/>
              </a:rPr>
              <a:t>forcément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5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une </a:t>
            </a:r>
            <a:r>
              <a:rPr sz="1600" spc="-20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offre</a:t>
            </a:r>
            <a:r>
              <a:rPr sz="1600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 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pour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15" dirty="0">
                <a:solidFill>
                  <a:srgbClr val="808285"/>
                </a:solidFill>
                <a:latin typeface="ClashGrotesk-Medium"/>
                <a:cs typeface="ClashGrotesk-Medium"/>
              </a:rPr>
              <a:t>vous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sur</a:t>
            </a:r>
            <a:endParaRPr sz="1600" dirty="0">
              <a:latin typeface="ClashGrotesk-Medium"/>
              <a:cs typeface="ClashGrotesk-Medium"/>
            </a:endParaRPr>
          </a:p>
          <a:p>
            <a:r>
              <a:rPr lang="fr-FR" b="1" dirty="0" err="1">
                <a:solidFill>
                  <a:schemeClr val="bg1">
                    <a:lumMod val="50000"/>
                  </a:schemeClr>
                </a:solidFill>
              </a:rPr>
              <a:t>www.semaine</a:t>
            </a:r>
            <a:r>
              <a:rPr lang="fr-FR" b="1" dirty="0">
                <a:solidFill>
                  <a:schemeClr val="bg1">
                    <a:lumMod val="50000"/>
                  </a:schemeClr>
                </a:solidFill>
              </a:rPr>
              <a:t>-emploi-</a:t>
            </a:r>
            <a:r>
              <a:rPr lang="fr-FR" b="1" dirty="0" err="1">
                <a:solidFill>
                  <a:schemeClr val="bg1">
                    <a:lumMod val="50000"/>
                  </a:schemeClr>
                </a:solidFill>
              </a:rPr>
              <a:t>agroalimentaire.fr</a:t>
            </a:r>
            <a:endParaRPr lang="fr-FR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7" name="object 9">
            <a:extLst>
              <a:ext uri="{FF2B5EF4-FFF2-40B4-BE49-F238E27FC236}">
                <a16:creationId xmlns:a16="http://schemas.microsoft.com/office/drawing/2014/main" id="{BB2B3983-B816-AF4F-93C8-3B3618DBD54D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67343" y="9911563"/>
            <a:ext cx="819455" cy="640981"/>
          </a:xfrm>
          <a:prstGeom prst="rect">
            <a:avLst/>
          </a:prstGeom>
        </p:spPr>
      </p:pic>
      <p:pic>
        <p:nvPicPr>
          <p:cNvPr id="8" name="object 10">
            <a:extLst>
              <a:ext uri="{FF2B5EF4-FFF2-40B4-BE49-F238E27FC236}">
                <a16:creationId xmlns:a16="http://schemas.microsoft.com/office/drawing/2014/main" id="{A6568376-8A7A-0144-B4EF-1BF9DC8FD12F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600439" y="10032688"/>
            <a:ext cx="1396412" cy="437041"/>
          </a:xfrm>
          <a:prstGeom prst="rect">
            <a:avLst/>
          </a:prstGeom>
        </p:spPr>
      </p:pic>
      <p:sp>
        <p:nvSpPr>
          <p:cNvPr id="9" name="object 11">
            <a:extLst>
              <a:ext uri="{FF2B5EF4-FFF2-40B4-BE49-F238E27FC236}">
                <a16:creationId xmlns:a16="http://schemas.microsoft.com/office/drawing/2014/main" id="{AD445F9C-3D0C-994E-BD63-E87497937241}"/>
              </a:ext>
            </a:extLst>
          </p:cNvPr>
          <p:cNvSpPr txBox="1"/>
          <p:nvPr/>
        </p:nvSpPr>
        <p:spPr>
          <a:xfrm>
            <a:off x="92584" y="9250656"/>
            <a:ext cx="136525" cy="1162050"/>
          </a:xfrm>
          <a:prstGeom prst="rect">
            <a:avLst/>
          </a:prstGeom>
        </p:spPr>
        <p:txBody>
          <a:bodyPr vert="vert270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800" spc="40" dirty="0">
                <a:solidFill>
                  <a:srgbClr val="8D8F92"/>
                </a:solidFill>
                <a:latin typeface="ClashGrotesk-Light"/>
                <a:cs typeface="ClashGrotesk-Light"/>
              </a:rPr>
              <a:t>Concept</a:t>
            </a:r>
            <a:r>
              <a:rPr sz="800" spc="95" dirty="0">
                <a:solidFill>
                  <a:srgbClr val="8D8F92"/>
                </a:solidFill>
                <a:latin typeface="ClashGrotesk-Light"/>
                <a:cs typeface="ClashGrotesk-Light"/>
              </a:rPr>
              <a:t> </a:t>
            </a:r>
            <a:r>
              <a:rPr sz="800" dirty="0">
                <a:solidFill>
                  <a:srgbClr val="8D8F92"/>
                </a:solidFill>
                <a:latin typeface="ClashGrotesk-Light"/>
                <a:cs typeface="ClashGrotesk-Light"/>
              </a:rPr>
              <a:t>:</a:t>
            </a:r>
            <a:r>
              <a:rPr sz="800" spc="95" dirty="0">
                <a:solidFill>
                  <a:srgbClr val="8D8F92"/>
                </a:solidFill>
                <a:latin typeface="ClashGrotesk-Light"/>
                <a:cs typeface="ClashGrotesk-Light"/>
              </a:rPr>
              <a:t> </a:t>
            </a:r>
            <a:r>
              <a:rPr sz="800" spc="45" dirty="0">
                <a:solidFill>
                  <a:srgbClr val="8D8F92"/>
                </a:solidFill>
                <a:latin typeface="ClashGrotesk-Light"/>
                <a:cs typeface="ClashGrotesk-Light"/>
              </a:rPr>
              <a:t>Breizhtorm.fr</a:t>
            </a:r>
            <a:endParaRPr sz="800" dirty="0">
              <a:latin typeface="ClashGrotesk-Light"/>
              <a:cs typeface="ClashGrotesk-Light"/>
            </a:endParaRPr>
          </a:p>
        </p:txBody>
      </p:sp>
      <p:sp>
        <p:nvSpPr>
          <p:cNvPr id="10" name="object 12">
            <a:extLst>
              <a:ext uri="{FF2B5EF4-FFF2-40B4-BE49-F238E27FC236}">
                <a16:creationId xmlns:a16="http://schemas.microsoft.com/office/drawing/2014/main" id="{EB191A49-0CDD-1548-AC05-68B292100926}"/>
              </a:ext>
            </a:extLst>
          </p:cNvPr>
          <p:cNvSpPr txBox="1"/>
          <p:nvPr/>
        </p:nvSpPr>
        <p:spPr>
          <a:xfrm>
            <a:off x="264859" y="6660647"/>
            <a:ext cx="663130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2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Et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si </a:t>
            </a:r>
            <a:r>
              <a:rPr sz="2800" spc="-1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l’Agroalimentaire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1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c’était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1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aussi</a:t>
            </a:r>
            <a:r>
              <a:rPr sz="280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4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VOUS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?</a:t>
            </a:r>
            <a:endParaRPr sz="2800" dirty="0">
              <a:latin typeface="Clash Grotesk Medium" pitchFamily="2" charset="77"/>
              <a:cs typeface="ClashGrotesk-Medium"/>
            </a:endParaRPr>
          </a:p>
        </p:txBody>
      </p:sp>
      <p:pic>
        <p:nvPicPr>
          <p:cNvPr id="11" name="object 26">
            <a:extLst>
              <a:ext uri="{FF2B5EF4-FFF2-40B4-BE49-F238E27FC236}">
                <a16:creationId xmlns:a16="http://schemas.microsoft.com/office/drawing/2014/main" id="{D1752A9B-0D39-4E4D-A527-C11138FA50DA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52377" y="9824997"/>
            <a:ext cx="1044578" cy="853771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D698BA0C-B0AB-434C-A694-AEC28C5A97E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92866" y="7480042"/>
            <a:ext cx="2791587" cy="2572639"/>
          </a:xfrm>
          <a:prstGeom prst="rect">
            <a:avLst/>
          </a:prstGeom>
        </p:spPr>
      </p:pic>
      <p:sp>
        <p:nvSpPr>
          <p:cNvPr id="13" name="object 25">
            <a:extLst>
              <a:ext uri="{FF2B5EF4-FFF2-40B4-BE49-F238E27FC236}">
                <a16:creationId xmlns:a16="http://schemas.microsoft.com/office/drawing/2014/main" id="{7076F6AF-D772-5B4C-9F2B-235B34C02008}"/>
              </a:ext>
            </a:extLst>
          </p:cNvPr>
          <p:cNvSpPr txBox="1"/>
          <p:nvPr/>
        </p:nvSpPr>
        <p:spPr>
          <a:xfrm rot="20760000">
            <a:off x="5590378" y="9562078"/>
            <a:ext cx="1913264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fr-FR" sz="2000" b="1" dirty="0"/>
              <a:t>#</a:t>
            </a:r>
            <a:r>
              <a:rPr lang="fr-FR" sz="2000" b="1" dirty="0" err="1"/>
              <a:t>lagrorecrute</a:t>
            </a:r>
            <a:endParaRPr lang="fr-FR" sz="2000" dirty="0"/>
          </a:p>
        </p:txBody>
      </p:sp>
      <p:sp>
        <p:nvSpPr>
          <p:cNvPr id="17" name="object 27">
            <a:extLst>
              <a:ext uri="{FF2B5EF4-FFF2-40B4-BE49-F238E27FC236}">
                <a16:creationId xmlns:a16="http://schemas.microsoft.com/office/drawing/2014/main" id="{08B50E77-EEDB-5049-A5E5-C183E96D9356}"/>
              </a:ext>
            </a:extLst>
          </p:cNvPr>
          <p:cNvSpPr txBox="1"/>
          <p:nvPr/>
        </p:nvSpPr>
        <p:spPr>
          <a:xfrm>
            <a:off x="7274584" y="2364828"/>
            <a:ext cx="107722" cy="5606357"/>
          </a:xfrm>
          <a:prstGeom prst="rect">
            <a:avLst/>
          </a:prstGeom>
        </p:spPr>
        <p:txBody>
          <a:bodyPr vert="vert270" wrap="square" lIns="0" tIns="336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z="1050" spc="-15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</a:t>
            </a:r>
            <a:r>
              <a:rPr sz="1050" spc="-7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vo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tre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santé,</a:t>
            </a:r>
            <a:r>
              <a:rPr sz="1050" spc="-7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mangez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au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moins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cinq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fruits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et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légumes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par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jour.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L’ab</a:t>
            </a:r>
            <a:r>
              <a:rPr sz="1050" spc="-15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us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d’alcool est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dang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ereux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 la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,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à</a:t>
            </a:r>
            <a:r>
              <a:rPr sz="1050" spc="-7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consommer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avec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modération.</a:t>
            </a:r>
            <a:endParaRPr sz="1050" baseline="-7936" dirty="0">
              <a:latin typeface="ClashGrotesk-Extralight"/>
              <a:cs typeface="ClashGrotesk-Extralight"/>
            </a:endParaRPr>
          </a:p>
        </p:txBody>
      </p:sp>
    </p:spTree>
    <p:extLst>
      <p:ext uri="{BB962C8B-B14F-4D97-AF65-F5344CB8AC3E}">
        <p14:creationId xmlns:p14="http://schemas.microsoft.com/office/powerpoint/2010/main" val="33506096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A5E2AF9A-305D-C041-8F7F-B2EC56BC11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" y="5556"/>
            <a:ext cx="7556500" cy="1068070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96A6757A-692A-9049-801B-6F08BA85DE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6" y="1138001"/>
            <a:ext cx="7566849" cy="9538045"/>
          </a:xfrm>
          <a:prstGeom prst="rect">
            <a:avLst/>
          </a:prstGeom>
        </p:spPr>
      </p:pic>
      <p:sp>
        <p:nvSpPr>
          <p:cNvPr id="4" name="object 2">
            <a:extLst>
              <a:ext uri="{FF2B5EF4-FFF2-40B4-BE49-F238E27FC236}">
                <a16:creationId xmlns:a16="http://schemas.microsoft.com/office/drawing/2014/main" id="{8CCE0264-0F28-D546-A958-6BF6312CD0C3}"/>
              </a:ext>
            </a:extLst>
          </p:cNvPr>
          <p:cNvSpPr txBox="1">
            <a:spLocks/>
          </p:cNvSpPr>
          <p:nvPr/>
        </p:nvSpPr>
        <p:spPr>
          <a:xfrm>
            <a:off x="264859" y="3738178"/>
            <a:ext cx="5476240" cy="2797689"/>
          </a:xfrm>
          <a:prstGeom prst="rect">
            <a:avLst/>
          </a:prstGeom>
        </p:spPr>
        <p:txBody>
          <a:bodyPr vert="horz" wrap="square" lIns="0" tIns="12700" rIns="0" bIns="0" rtlCol="0" anchor="b">
            <a:spAutoFit/>
          </a:bodyPr>
          <a:lstStyle>
            <a:lvl1pPr algn="ctr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6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algn="l">
              <a:lnSpc>
                <a:spcPts val="7240"/>
              </a:lnSpc>
              <a:spcBef>
                <a:spcPts val="100"/>
              </a:spcBef>
              <a:tabLst>
                <a:tab pos="1581150" algn="l"/>
              </a:tabLst>
            </a:pPr>
            <a:r>
              <a:rPr lang="fr-FR" sz="6900" b="1" spc="-45" dirty="0">
                <a:solidFill>
                  <a:srgbClr val="00579A"/>
                </a:solidFill>
                <a:latin typeface="Clash Grotesk Semibold" pitchFamily="2" charset="77"/>
              </a:rPr>
              <a:t>Les	</a:t>
            </a:r>
            <a:r>
              <a:rPr lang="fr-FR" sz="6900" b="1" spc="-35" dirty="0">
                <a:solidFill>
                  <a:srgbClr val="00579A"/>
                </a:solidFill>
                <a:latin typeface="Clash Grotesk Semibold" pitchFamily="2" charset="77"/>
              </a:rPr>
              <a:t>matins</a:t>
            </a:r>
          </a:p>
          <a:p>
            <a:pPr marL="12700" algn="l">
              <a:lnSpc>
                <a:spcPts val="7240"/>
              </a:lnSpc>
              <a:spcBef>
                <a:spcPts val="100"/>
              </a:spcBef>
              <a:tabLst>
                <a:tab pos="1581150" algn="l"/>
              </a:tabLst>
            </a:pPr>
            <a:r>
              <a:rPr lang="fr-FR" sz="6900" b="1" spc="-35" dirty="0">
                <a:solidFill>
                  <a:srgbClr val="00579A"/>
                </a:solidFill>
                <a:latin typeface="Clash Grotesk Semibold" pitchFamily="2" charset="77"/>
              </a:rPr>
              <a:t>toniques ?</a:t>
            </a:r>
            <a:endParaRPr lang="fr-FR" sz="6900" b="1" dirty="0">
              <a:latin typeface="Clash Grotesk Semibold" pitchFamily="2" charset="77"/>
            </a:endParaRPr>
          </a:p>
          <a:p>
            <a:pPr marL="12700" algn="l">
              <a:lnSpc>
                <a:spcPts val="7240"/>
              </a:lnSpc>
              <a:tabLst>
                <a:tab pos="841375" algn="l"/>
                <a:tab pos="2983230" algn="l"/>
                <a:tab pos="5113020" algn="l"/>
              </a:tabLst>
            </a:pPr>
            <a:r>
              <a:rPr lang="fr-FR" sz="6900" b="1" dirty="0">
                <a:solidFill>
                  <a:srgbClr val="EE3039"/>
                </a:solidFill>
                <a:latin typeface="Clash Grotesk Semibold" pitchFamily="2" charset="77"/>
              </a:rPr>
              <a:t>...	</a:t>
            </a:r>
            <a:r>
              <a:rPr lang="fr-FR" sz="6900" b="1" spc="-10" dirty="0">
                <a:solidFill>
                  <a:srgbClr val="EE3039"/>
                </a:solidFill>
                <a:latin typeface="Clash Grotesk Semibold" pitchFamily="2" charset="77"/>
              </a:rPr>
              <a:t>c’est	</a:t>
            </a:r>
            <a:r>
              <a:rPr lang="fr-FR" sz="6900" b="1" spc="-25" dirty="0">
                <a:solidFill>
                  <a:srgbClr val="EE3039"/>
                </a:solidFill>
                <a:latin typeface="Clash Grotesk Semibold" pitchFamily="2" charset="77"/>
              </a:rPr>
              <a:t>nous	</a:t>
            </a:r>
            <a:r>
              <a:rPr lang="fr-FR" sz="6900" b="1" dirty="0">
                <a:solidFill>
                  <a:srgbClr val="EE3039"/>
                </a:solidFill>
                <a:latin typeface="Clash Grotesk Semibold" pitchFamily="2" charset="77"/>
              </a:rPr>
              <a:t>!</a:t>
            </a:r>
            <a:endParaRPr lang="fr-FR" sz="6900" b="1" dirty="0">
              <a:latin typeface="Clash Grotesk Semibold" pitchFamily="2" charset="77"/>
            </a:endParaRPr>
          </a:p>
        </p:txBody>
      </p:sp>
      <p:sp>
        <p:nvSpPr>
          <p:cNvPr id="12" name="object 6">
            <a:extLst>
              <a:ext uri="{FF2B5EF4-FFF2-40B4-BE49-F238E27FC236}">
                <a16:creationId xmlns:a16="http://schemas.microsoft.com/office/drawing/2014/main" id="{6F7C28A4-AFF2-9849-BC5D-F24B38BF68C3}"/>
              </a:ext>
            </a:extLst>
          </p:cNvPr>
          <p:cNvSpPr/>
          <p:nvPr/>
        </p:nvSpPr>
        <p:spPr>
          <a:xfrm>
            <a:off x="0" y="7742364"/>
            <a:ext cx="4662170" cy="610870"/>
          </a:xfrm>
          <a:custGeom>
            <a:avLst/>
            <a:gdLst/>
            <a:ahLst/>
            <a:cxnLst/>
            <a:rect l="l" t="t" r="r" b="b"/>
            <a:pathLst>
              <a:path w="4662170" h="610870">
                <a:moveTo>
                  <a:pt x="4662004" y="0"/>
                </a:moveTo>
                <a:lnTo>
                  <a:pt x="0" y="0"/>
                </a:lnTo>
                <a:lnTo>
                  <a:pt x="0" y="610387"/>
                </a:lnTo>
                <a:lnTo>
                  <a:pt x="4662004" y="610387"/>
                </a:lnTo>
                <a:lnTo>
                  <a:pt x="4662004" y="0"/>
                </a:lnTo>
                <a:close/>
              </a:path>
            </a:pathLst>
          </a:custGeom>
          <a:solidFill>
            <a:srgbClr val="EE30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7">
            <a:extLst>
              <a:ext uri="{FF2B5EF4-FFF2-40B4-BE49-F238E27FC236}">
                <a16:creationId xmlns:a16="http://schemas.microsoft.com/office/drawing/2014/main" id="{11411575-02F7-CD48-9794-4F0319EA034F}"/>
              </a:ext>
            </a:extLst>
          </p:cNvPr>
          <p:cNvSpPr txBox="1"/>
          <p:nvPr/>
        </p:nvSpPr>
        <p:spPr>
          <a:xfrm>
            <a:off x="406871" y="7758912"/>
            <a:ext cx="4175760" cy="54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Du</a:t>
            </a:r>
            <a:r>
              <a:rPr sz="2700" b="1" spc="-3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3400" b="1" spc="30" dirty="0">
                <a:solidFill>
                  <a:srgbClr val="FFFFFF"/>
                </a:solidFill>
                <a:latin typeface="ClashGrotesk-Semibold"/>
                <a:cs typeface="ClashGrotesk-Semibold"/>
              </a:rPr>
              <a:t>1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5</a:t>
            </a:r>
            <a:r>
              <a:rPr sz="3400" b="1" spc="-16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27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au</a:t>
            </a:r>
            <a:r>
              <a:rPr sz="2700" b="1" spc="-3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3400" b="1" spc="-25" dirty="0">
                <a:solidFill>
                  <a:srgbClr val="FFFFFF"/>
                </a:solidFill>
                <a:latin typeface="ClashGrotesk-Semibold"/>
                <a:cs typeface="ClashGrotesk-Semibold"/>
              </a:rPr>
              <a:t>2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0 </a:t>
            </a:r>
            <a:r>
              <a:rPr sz="3400" b="1" spc="-15" dirty="0">
                <a:solidFill>
                  <a:srgbClr val="FFFFFF"/>
                </a:solidFill>
                <a:latin typeface="ClashGrotesk-Semibold"/>
                <a:cs typeface="ClashGrotesk-Semibold"/>
              </a:rPr>
              <a:t>N</a:t>
            </a:r>
            <a:r>
              <a:rPr sz="3400" b="1" spc="-145" dirty="0">
                <a:solidFill>
                  <a:srgbClr val="FFFFFF"/>
                </a:solidFill>
                <a:latin typeface="ClashGrotesk-Semibold"/>
                <a:cs typeface="ClashGrotesk-Semibold"/>
              </a:rPr>
              <a:t>O</a:t>
            </a:r>
            <a:r>
              <a:rPr sz="3400" b="1" spc="-290" dirty="0">
                <a:solidFill>
                  <a:srgbClr val="FFFFFF"/>
                </a:solidFill>
                <a:latin typeface="ClashGrotesk-Semibold"/>
                <a:cs typeface="ClashGrotesk-Semibold"/>
              </a:rPr>
              <a:t>V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. </a:t>
            </a:r>
            <a:r>
              <a:rPr sz="3400" b="1" spc="-25" dirty="0">
                <a:solidFill>
                  <a:srgbClr val="FFFFFF"/>
                </a:solidFill>
                <a:latin typeface="ClashGrotesk-Semibold"/>
                <a:cs typeface="ClashGrotesk-Semibold"/>
              </a:rPr>
              <a:t>2</a:t>
            </a:r>
            <a:r>
              <a:rPr sz="3400" b="1" spc="-10" dirty="0">
                <a:solidFill>
                  <a:srgbClr val="FFFFFF"/>
                </a:solidFill>
                <a:latin typeface="ClashGrotesk-Semibold"/>
                <a:cs typeface="ClashGrotesk-Semibold"/>
              </a:rPr>
              <a:t>0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21</a:t>
            </a:r>
            <a:endParaRPr sz="3400" dirty="0">
              <a:latin typeface="ClashGrotesk-Semibold"/>
              <a:cs typeface="ClashGrotesk-Semibold"/>
            </a:endParaRPr>
          </a:p>
        </p:txBody>
      </p:sp>
      <p:sp>
        <p:nvSpPr>
          <p:cNvPr id="6" name="object 8">
            <a:extLst>
              <a:ext uri="{FF2B5EF4-FFF2-40B4-BE49-F238E27FC236}">
                <a16:creationId xmlns:a16="http://schemas.microsoft.com/office/drawing/2014/main" id="{7CE66C81-DBB6-D448-BF76-404978B426B1}"/>
              </a:ext>
            </a:extLst>
          </p:cNvPr>
          <p:cNvSpPr txBox="1"/>
          <p:nvPr/>
        </p:nvSpPr>
        <p:spPr>
          <a:xfrm>
            <a:off x="417859" y="8070929"/>
            <a:ext cx="4185285" cy="1411925"/>
          </a:xfrm>
          <a:prstGeom prst="rect">
            <a:avLst/>
          </a:prstGeom>
        </p:spPr>
        <p:txBody>
          <a:bodyPr vert="horz" wrap="square" lIns="0" tIns="2832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230"/>
              </a:spcBef>
            </a:pPr>
            <a:r>
              <a:rPr sz="3100" spc="-55" dirty="0">
                <a:solidFill>
                  <a:srgbClr val="231F20"/>
                </a:solidFill>
                <a:latin typeface="ClashGrotesk-Medium"/>
                <a:cs typeface="ClashGrotesk-Medium"/>
              </a:rPr>
              <a:t>L’Agro</a:t>
            </a:r>
            <a:r>
              <a:rPr sz="3100" spc="-20" dirty="0">
                <a:solidFill>
                  <a:srgbClr val="231F20"/>
                </a:solidFill>
                <a:latin typeface="ClashGrotesk-Medium"/>
                <a:cs typeface="ClashGrotesk-Medium"/>
              </a:rPr>
              <a:t> </a:t>
            </a:r>
            <a:r>
              <a:rPr sz="3100" spc="-30" dirty="0">
                <a:solidFill>
                  <a:srgbClr val="231F20"/>
                </a:solidFill>
                <a:latin typeface="ClashGrotesk-Medium"/>
                <a:cs typeface="ClashGrotesk-Medium"/>
              </a:rPr>
              <a:t>forme</a:t>
            </a:r>
            <a:r>
              <a:rPr sz="3100" spc="-15" dirty="0">
                <a:solidFill>
                  <a:srgbClr val="231F20"/>
                </a:solidFill>
                <a:latin typeface="ClashGrotesk-Medium"/>
                <a:cs typeface="ClashGrotesk-Medium"/>
              </a:rPr>
              <a:t> </a:t>
            </a:r>
            <a:r>
              <a:rPr sz="3100" spc="-20" dirty="0">
                <a:solidFill>
                  <a:srgbClr val="231F20"/>
                </a:solidFill>
                <a:latin typeface="ClashGrotesk-Medium"/>
                <a:cs typeface="ClashGrotesk-Medium"/>
              </a:rPr>
              <a:t>et </a:t>
            </a:r>
            <a:r>
              <a:rPr sz="3100" spc="-25" dirty="0">
                <a:solidFill>
                  <a:srgbClr val="231F20"/>
                </a:solidFill>
                <a:latin typeface="ClashGrotesk-Medium"/>
                <a:cs typeface="ClashGrotesk-Medium"/>
              </a:rPr>
              <a:t>recrute</a:t>
            </a:r>
            <a:endParaRPr sz="3100" dirty="0">
              <a:latin typeface="ClashGrotesk-Medium"/>
              <a:cs typeface="ClashGrotesk-Medium"/>
            </a:endParaRPr>
          </a:p>
          <a:p>
            <a:pPr marL="28575">
              <a:lnSpc>
                <a:spcPts val="1760"/>
              </a:lnSpc>
              <a:spcBef>
                <a:spcPts val="1100"/>
              </a:spcBef>
            </a:pP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Il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y a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15" dirty="0">
                <a:solidFill>
                  <a:srgbClr val="808285"/>
                </a:solidFill>
                <a:latin typeface="ClashGrotesk-Medium"/>
                <a:cs typeface="ClashGrotesk-Medium"/>
              </a:rPr>
              <a:t>forcément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5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une </a:t>
            </a:r>
            <a:r>
              <a:rPr sz="1600" spc="-20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offre</a:t>
            </a:r>
            <a:r>
              <a:rPr sz="1600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 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pour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15" dirty="0">
                <a:solidFill>
                  <a:srgbClr val="808285"/>
                </a:solidFill>
                <a:latin typeface="ClashGrotesk-Medium"/>
                <a:cs typeface="ClashGrotesk-Medium"/>
              </a:rPr>
              <a:t>vous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sur</a:t>
            </a:r>
            <a:endParaRPr sz="1600" dirty="0">
              <a:latin typeface="ClashGrotesk-Medium"/>
              <a:cs typeface="ClashGrotesk-Medium"/>
            </a:endParaRPr>
          </a:p>
          <a:p>
            <a:r>
              <a:rPr lang="fr-FR" b="1" dirty="0" err="1">
                <a:solidFill>
                  <a:schemeClr val="bg1">
                    <a:lumMod val="50000"/>
                  </a:schemeClr>
                </a:solidFill>
              </a:rPr>
              <a:t>www.semaine</a:t>
            </a:r>
            <a:r>
              <a:rPr lang="fr-FR" b="1" dirty="0">
                <a:solidFill>
                  <a:schemeClr val="bg1">
                    <a:lumMod val="50000"/>
                  </a:schemeClr>
                </a:solidFill>
              </a:rPr>
              <a:t>-emploi-</a:t>
            </a:r>
            <a:r>
              <a:rPr lang="fr-FR" b="1" dirty="0" err="1">
                <a:solidFill>
                  <a:schemeClr val="bg1">
                    <a:lumMod val="50000"/>
                  </a:schemeClr>
                </a:solidFill>
              </a:rPr>
              <a:t>agroalimentaire.fr</a:t>
            </a:r>
            <a:endParaRPr lang="fr-FR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7" name="object 9">
            <a:extLst>
              <a:ext uri="{FF2B5EF4-FFF2-40B4-BE49-F238E27FC236}">
                <a16:creationId xmlns:a16="http://schemas.microsoft.com/office/drawing/2014/main" id="{BB2B3983-B816-AF4F-93C8-3B3618DBD54D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67343" y="9911563"/>
            <a:ext cx="819455" cy="640981"/>
          </a:xfrm>
          <a:prstGeom prst="rect">
            <a:avLst/>
          </a:prstGeom>
        </p:spPr>
      </p:pic>
      <p:pic>
        <p:nvPicPr>
          <p:cNvPr id="8" name="object 10">
            <a:extLst>
              <a:ext uri="{FF2B5EF4-FFF2-40B4-BE49-F238E27FC236}">
                <a16:creationId xmlns:a16="http://schemas.microsoft.com/office/drawing/2014/main" id="{A6568376-8A7A-0144-B4EF-1BF9DC8FD12F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600439" y="10032688"/>
            <a:ext cx="1396412" cy="437041"/>
          </a:xfrm>
          <a:prstGeom prst="rect">
            <a:avLst/>
          </a:prstGeom>
        </p:spPr>
      </p:pic>
      <p:sp>
        <p:nvSpPr>
          <p:cNvPr id="9" name="object 11">
            <a:extLst>
              <a:ext uri="{FF2B5EF4-FFF2-40B4-BE49-F238E27FC236}">
                <a16:creationId xmlns:a16="http://schemas.microsoft.com/office/drawing/2014/main" id="{AD445F9C-3D0C-994E-BD63-E87497937241}"/>
              </a:ext>
            </a:extLst>
          </p:cNvPr>
          <p:cNvSpPr txBox="1"/>
          <p:nvPr/>
        </p:nvSpPr>
        <p:spPr>
          <a:xfrm>
            <a:off x="92584" y="9250656"/>
            <a:ext cx="136525" cy="1162050"/>
          </a:xfrm>
          <a:prstGeom prst="rect">
            <a:avLst/>
          </a:prstGeom>
        </p:spPr>
        <p:txBody>
          <a:bodyPr vert="vert270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800" spc="40" dirty="0">
                <a:solidFill>
                  <a:srgbClr val="8D8F92"/>
                </a:solidFill>
                <a:latin typeface="ClashGrotesk-Light"/>
                <a:cs typeface="ClashGrotesk-Light"/>
              </a:rPr>
              <a:t>Concept</a:t>
            </a:r>
            <a:r>
              <a:rPr sz="800" spc="95" dirty="0">
                <a:solidFill>
                  <a:srgbClr val="8D8F92"/>
                </a:solidFill>
                <a:latin typeface="ClashGrotesk-Light"/>
                <a:cs typeface="ClashGrotesk-Light"/>
              </a:rPr>
              <a:t> </a:t>
            </a:r>
            <a:r>
              <a:rPr sz="800" dirty="0">
                <a:solidFill>
                  <a:srgbClr val="8D8F92"/>
                </a:solidFill>
                <a:latin typeface="ClashGrotesk-Light"/>
                <a:cs typeface="ClashGrotesk-Light"/>
              </a:rPr>
              <a:t>:</a:t>
            </a:r>
            <a:r>
              <a:rPr sz="800" spc="95" dirty="0">
                <a:solidFill>
                  <a:srgbClr val="8D8F92"/>
                </a:solidFill>
                <a:latin typeface="ClashGrotesk-Light"/>
                <a:cs typeface="ClashGrotesk-Light"/>
              </a:rPr>
              <a:t> </a:t>
            </a:r>
            <a:r>
              <a:rPr sz="800" spc="45" dirty="0">
                <a:solidFill>
                  <a:srgbClr val="8D8F92"/>
                </a:solidFill>
                <a:latin typeface="ClashGrotesk-Light"/>
                <a:cs typeface="ClashGrotesk-Light"/>
              </a:rPr>
              <a:t>Breizhtorm.fr</a:t>
            </a:r>
            <a:endParaRPr sz="800" dirty="0">
              <a:latin typeface="ClashGrotesk-Light"/>
              <a:cs typeface="ClashGrotesk-Light"/>
            </a:endParaRPr>
          </a:p>
        </p:txBody>
      </p:sp>
      <p:sp>
        <p:nvSpPr>
          <p:cNvPr id="10" name="object 12">
            <a:extLst>
              <a:ext uri="{FF2B5EF4-FFF2-40B4-BE49-F238E27FC236}">
                <a16:creationId xmlns:a16="http://schemas.microsoft.com/office/drawing/2014/main" id="{EB191A49-0CDD-1548-AC05-68B292100926}"/>
              </a:ext>
            </a:extLst>
          </p:cNvPr>
          <p:cNvSpPr txBox="1"/>
          <p:nvPr/>
        </p:nvSpPr>
        <p:spPr>
          <a:xfrm>
            <a:off x="264859" y="6660647"/>
            <a:ext cx="663130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2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Et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si </a:t>
            </a:r>
            <a:r>
              <a:rPr sz="2800" spc="-1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l’Agroalimentaire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1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c’était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1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aussi</a:t>
            </a:r>
            <a:r>
              <a:rPr sz="280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4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VOUS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?</a:t>
            </a:r>
            <a:endParaRPr sz="2800" dirty="0">
              <a:latin typeface="Clash Grotesk Medium" pitchFamily="2" charset="77"/>
              <a:cs typeface="ClashGrotesk-Medium"/>
            </a:endParaRPr>
          </a:p>
        </p:txBody>
      </p:sp>
      <p:pic>
        <p:nvPicPr>
          <p:cNvPr id="11" name="object 26">
            <a:extLst>
              <a:ext uri="{FF2B5EF4-FFF2-40B4-BE49-F238E27FC236}">
                <a16:creationId xmlns:a16="http://schemas.microsoft.com/office/drawing/2014/main" id="{D1752A9B-0D39-4E4D-A527-C11138FA50DA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52377" y="9824997"/>
            <a:ext cx="1044578" cy="853771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D698BA0C-B0AB-434C-A694-AEC28C5A97E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92866" y="7480042"/>
            <a:ext cx="2791587" cy="2572639"/>
          </a:xfrm>
          <a:prstGeom prst="rect">
            <a:avLst/>
          </a:prstGeom>
        </p:spPr>
      </p:pic>
      <p:sp>
        <p:nvSpPr>
          <p:cNvPr id="13" name="object 25">
            <a:extLst>
              <a:ext uri="{FF2B5EF4-FFF2-40B4-BE49-F238E27FC236}">
                <a16:creationId xmlns:a16="http://schemas.microsoft.com/office/drawing/2014/main" id="{7076F6AF-D772-5B4C-9F2B-235B34C02008}"/>
              </a:ext>
            </a:extLst>
          </p:cNvPr>
          <p:cNvSpPr txBox="1"/>
          <p:nvPr/>
        </p:nvSpPr>
        <p:spPr>
          <a:xfrm rot="20760000">
            <a:off x="5590378" y="9562078"/>
            <a:ext cx="1913264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fr-FR" sz="2000" b="1" dirty="0"/>
              <a:t>#</a:t>
            </a:r>
            <a:r>
              <a:rPr lang="fr-FR" sz="2000" b="1" dirty="0" err="1"/>
              <a:t>lagrorecrute</a:t>
            </a:r>
            <a:endParaRPr lang="fr-FR" sz="2000" dirty="0"/>
          </a:p>
        </p:txBody>
      </p:sp>
      <p:sp>
        <p:nvSpPr>
          <p:cNvPr id="17" name="object 27">
            <a:extLst>
              <a:ext uri="{FF2B5EF4-FFF2-40B4-BE49-F238E27FC236}">
                <a16:creationId xmlns:a16="http://schemas.microsoft.com/office/drawing/2014/main" id="{08B50E77-EEDB-5049-A5E5-C183E96D9356}"/>
              </a:ext>
            </a:extLst>
          </p:cNvPr>
          <p:cNvSpPr txBox="1"/>
          <p:nvPr/>
        </p:nvSpPr>
        <p:spPr>
          <a:xfrm>
            <a:off x="7274584" y="2364828"/>
            <a:ext cx="107722" cy="5606357"/>
          </a:xfrm>
          <a:prstGeom prst="rect">
            <a:avLst/>
          </a:prstGeom>
        </p:spPr>
        <p:txBody>
          <a:bodyPr vert="vert270" wrap="square" lIns="0" tIns="336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z="1050" spc="-15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</a:t>
            </a:r>
            <a:r>
              <a:rPr sz="1050" spc="-7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vo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tre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santé,</a:t>
            </a:r>
            <a:r>
              <a:rPr sz="1050" spc="-7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mangez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au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moins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cinq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fruits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et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légumes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par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jour.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L’ab</a:t>
            </a:r>
            <a:r>
              <a:rPr sz="1050" spc="-15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us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d’alcool est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dang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ereux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 la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,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à</a:t>
            </a:r>
            <a:r>
              <a:rPr sz="1050" spc="-7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consommer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avec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modération.</a:t>
            </a:r>
            <a:endParaRPr sz="1050" baseline="-7936" dirty="0">
              <a:latin typeface="ClashGrotesk-Extralight"/>
              <a:cs typeface="ClashGrotesk-Extralight"/>
            </a:endParaRPr>
          </a:p>
        </p:txBody>
      </p:sp>
    </p:spTree>
    <p:extLst>
      <p:ext uri="{BB962C8B-B14F-4D97-AF65-F5344CB8AC3E}">
        <p14:creationId xmlns:p14="http://schemas.microsoft.com/office/powerpoint/2010/main" val="25987124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32993C91-DA60-454F-A03D-44ADF53CF6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" y="5556"/>
            <a:ext cx="7556500" cy="1068070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96A6757A-692A-9049-801B-6F08BA85DE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6" y="1138001"/>
            <a:ext cx="7566849" cy="9538045"/>
          </a:xfrm>
          <a:prstGeom prst="rect">
            <a:avLst/>
          </a:prstGeom>
        </p:spPr>
      </p:pic>
      <p:sp>
        <p:nvSpPr>
          <p:cNvPr id="4" name="object 2">
            <a:extLst>
              <a:ext uri="{FF2B5EF4-FFF2-40B4-BE49-F238E27FC236}">
                <a16:creationId xmlns:a16="http://schemas.microsoft.com/office/drawing/2014/main" id="{8CCE0264-0F28-D546-A958-6BF6312CD0C3}"/>
              </a:ext>
            </a:extLst>
          </p:cNvPr>
          <p:cNvSpPr txBox="1">
            <a:spLocks/>
          </p:cNvSpPr>
          <p:nvPr/>
        </p:nvSpPr>
        <p:spPr>
          <a:xfrm>
            <a:off x="264859" y="3738178"/>
            <a:ext cx="5476240" cy="2797689"/>
          </a:xfrm>
          <a:prstGeom prst="rect">
            <a:avLst/>
          </a:prstGeom>
        </p:spPr>
        <p:txBody>
          <a:bodyPr vert="horz" wrap="square" lIns="0" tIns="12700" rIns="0" bIns="0" rtlCol="0" anchor="b">
            <a:spAutoFit/>
          </a:bodyPr>
          <a:lstStyle>
            <a:lvl1pPr algn="ctr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6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algn="l">
              <a:lnSpc>
                <a:spcPts val="7240"/>
              </a:lnSpc>
              <a:spcBef>
                <a:spcPts val="100"/>
              </a:spcBef>
              <a:tabLst>
                <a:tab pos="1581150" algn="l"/>
              </a:tabLst>
            </a:pPr>
            <a:r>
              <a:rPr lang="fr-FR" sz="6900" b="1" spc="-45" dirty="0">
                <a:solidFill>
                  <a:srgbClr val="00579A"/>
                </a:solidFill>
                <a:latin typeface="Clash Grotesk Semibold" pitchFamily="2" charset="77"/>
              </a:rPr>
              <a:t>Le goûter</a:t>
            </a:r>
          </a:p>
          <a:p>
            <a:pPr marL="12700" algn="l">
              <a:lnSpc>
                <a:spcPts val="7240"/>
              </a:lnSpc>
              <a:spcBef>
                <a:spcPts val="100"/>
              </a:spcBef>
              <a:tabLst>
                <a:tab pos="1581150" algn="l"/>
              </a:tabLst>
            </a:pPr>
            <a:r>
              <a:rPr lang="fr-FR" sz="6900" b="1" spc="-45" dirty="0">
                <a:solidFill>
                  <a:srgbClr val="00579A"/>
                </a:solidFill>
                <a:latin typeface="Clash Grotesk Semibold" pitchFamily="2" charset="77"/>
              </a:rPr>
              <a:t>des sportifs ?</a:t>
            </a:r>
            <a:endParaRPr lang="fr-FR" sz="6900" b="1" dirty="0">
              <a:latin typeface="Clash Grotesk Semibold" pitchFamily="2" charset="77"/>
            </a:endParaRPr>
          </a:p>
          <a:p>
            <a:pPr marL="12700" algn="l">
              <a:lnSpc>
                <a:spcPts val="7240"/>
              </a:lnSpc>
              <a:tabLst>
                <a:tab pos="841375" algn="l"/>
                <a:tab pos="2983230" algn="l"/>
                <a:tab pos="5113020" algn="l"/>
              </a:tabLst>
            </a:pPr>
            <a:r>
              <a:rPr lang="fr-FR" sz="6900" b="1" dirty="0">
                <a:solidFill>
                  <a:srgbClr val="EE3039"/>
                </a:solidFill>
                <a:latin typeface="Clash Grotesk Semibold" pitchFamily="2" charset="77"/>
              </a:rPr>
              <a:t>...	</a:t>
            </a:r>
            <a:r>
              <a:rPr lang="fr-FR" sz="6900" b="1" spc="-10" dirty="0">
                <a:solidFill>
                  <a:srgbClr val="EE3039"/>
                </a:solidFill>
                <a:latin typeface="Clash Grotesk Semibold" pitchFamily="2" charset="77"/>
              </a:rPr>
              <a:t>c’est	</a:t>
            </a:r>
            <a:r>
              <a:rPr lang="fr-FR" sz="6900" b="1" spc="-25" dirty="0">
                <a:solidFill>
                  <a:srgbClr val="EE3039"/>
                </a:solidFill>
                <a:latin typeface="Clash Grotesk Semibold" pitchFamily="2" charset="77"/>
              </a:rPr>
              <a:t>nous	</a:t>
            </a:r>
            <a:r>
              <a:rPr lang="fr-FR" sz="6900" b="1" dirty="0">
                <a:solidFill>
                  <a:srgbClr val="EE3039"/>
                </a:solidFill>
                <a:latin typeface="Clash Grotesk Semibold" pitchFamily="2" charset="77"/>
              </a:rPr>
              <a:t>!</a:t>
            </a:r>
            <a:endParaRPr lang="fr-FR" sz="6900" b="1" dirty="0">
              <a:latin typeface="Clash Grotesk Semibold" pitchFamily="2" charset="77"/>
            </a:endParaRPr>
          </a:p>
        </p:txBody>
      </p:sp>
      <p:sp>
        <p:nvSpPr>
          <p:cNvPr id="12" name="object 6">
            <a:extLst>
              <a:ext uri="{FF2B5EF4-FFF2-40B4-BE49-F238E27FC236}">
                <a16:creationId xmlns:a16="http://schemas.microsoft.com/office/drawing/2014/main" id="{6F7C28A4-AFF2-9849-BC5D-F24B38BF68C3}"/>
              </a:ext>
            </a:extLst>
          </p:cNvPr>
          <p:cNvSpPr/>
          <p:nvPr/>
        </p:nvSpPr>
        <p:spPr>
          <a:xfrm>
            <a:off x="0" y="7742364"/>
            <a:ext cx="4662170" cy="610870"/>
          </a:xfrm>
          <a:custGeom>
            <a:avLst/>
            <a:gdLst/>
            <a:ahLst/>
            <a:cxnLst/>
            <a:rect l="l" t="t" r="r" b="b"/>
            <a:pathLst>
              <a:path w="4662170" h="610870">
                <a:moveTo>
                  <a:pt x="4662004" y="0"/>
                </a:moveTo>
                <a:lnTo>
                  <a:pt x="0" y="0"/>
                </a:lnTo>
                <a:lnTo>
                  <a:pt x="0" y="610387"/>
                </a:lnTo>
                <a:lnTo>
                  <a:pt x="4662004" y="610387"/>
                </a:lnTo>
                <a:lnTo>
                  <a:pt x="4662004" y="0"/>
                </a:lnTo>
                <a:close/>
              </a:path>
            </a:pathLst>
          </a:custGeom>
          <a:solidFill>
            <a:srgbClr val="EE30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7">
            <a:extLst>
              <a:ext uri="{FF2B5EF4-FFF2-40B4-BE49-F238E27FC236}">
                <a16:creationId xmlns:a16="http://schemas.microsoft.com/office/drawing/2014/main" id="{11411575-02F7-CD48-9794-4F0319EA034F}"/>
              </a:ext>
            </a:extLst>
          </p:cNvPr>
          <p:cNvSpPr txBox="1"/>
          <p:nvPr/>
        </p:nvSpPr>
        <p:spPr>
          <a:xfrm>
            <a:off x="406871" y="7758912"/>
            <a:ext cx="4175760" cy="54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Du</a:t>
            </a:r>
            <a:r>
              <a:rPr sz="2700" b="1" spc="-3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3400" b="1" spc="30" dirty="0">
                <a:solidFill>
                  <a:srgbClr val="FFFFFF"/>
                </a:solidFill>
                <a:latin typeface="ClashGrotesk-Semibold"/>
                <a:cs typeface="ClashGrotesk-Semibold"/>
              </a:rPr>
              <a:t>1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5</a:t>
            </a:r>
            <a:r>
              <a:rPr sz="3400" b="1" spc="-16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27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au</a:t>
            </a:r>
            <a:r>
              <a:rPr sz="2700" b="1" spc="-3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3400" b="1" spc="-25" dirty="0">
                <a:solidFill>
                  <a:srgbClr val="FFFFFF"/>
                </a:solidFill>
                <a:latin typeface="ClashGrotesk-Semibold"/>
                <a:cs typeface="ClashGrotesk-Semibold"/>
              </a:rPr>
              <a:t>2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0 </a:t>
            </a:r>
            <a:r>
              <a:rPr sz="3400" b="1" spc="-15" dirty="0">
                <a:solidFill>
                  <a:srgbClr val="FFFFFF"/>
                </a:solidFill>
                <a:latin typeface="ClashGrotesk-Semibold"/>
                <a:cs typeface="ClashGrotesk-Semibold"/>
              </a:rPr>
              <a:t>N</a:t>
            </a:r>
            <a:r>
              <a:rPr sz="3400" b="1" spc="-145" dirty="0">
                <a:solidFill>
                  <a:srgbClr val="FFFFFF"/>
                </a:solidFill>
                <a:latin typeface="ClashGrotesk-Semibold"/>
                <a:cs typeface="ClashGrotesk-Semibold"/>
              </a:rPr>
              <a:t>O</a:t>
            </a:r>
            <a:r>
              <a:rPr sz="3400" b="1" spc="-290" dirty="0">
                <a:solidFill>
                  <a:srgbClr val="FFFFFF"/>
                </a:solidFill>
                <a:latin typeface="ClashGrotesk-Semibold"/>
                <a:cs typeface="ClashGrotesk-Semibold"/>
              </a:rPr>
              <a:t>V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. </a:t>
            </a:r>
            <a:r>
              <a:rPr sz="3400" b="1" spc="-25" dirty="0">
                <a:solidFill>
                  <a:srgbClr val="FFFFFF"/>
                </a:solidFill>
                <a:latin typeface="ClashGrotesk-Semibold"/>
                <a:cs typeface="ClashGrotesk-Semibold"/>
              </a:rPr>
              <a:t>2</a:t>
            </a:r>
            <a:r>
              <a:rPr sz="3400" b="1" spc="-10" dirty="0">
                <a:solidFill>
                  <a:srgbClr val="FFFFFF"/>
                </a:solidFill>
                <a:latin typeface="ClashGrotesk-Semibold"/>
                <a:cs typeface="ClashGrotesk-Semibold"/>
              </a:rPr>
              <a:t>0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21</a:t>
            </a:r>
            <a:endParaRPr sz="3400" dirty="0">
              <a:latin typeface="ClashGrotesk-Semibold"/>
              <a:cs typeface="ClashGrotesk-Semibold"/>
            </a:endParaRPr>
          </a:p>
        </p:txBody>
      </p:sp>
      <p:sp>
        <p:nvSpPr>
          <p:cNvPr id="6" name="object 8">
            <a:extLst>
              <a:ext uri="{FF2B5EF4-FFF2-40B4-BE49-F238E27FC236}">
                <a16:creationId xmlns:a16="http://schemas.microsoft.com/office/drawing/2014/main" id="{7CE66C81-DBB6-D448-BF76-404978B426B1}"/>
              </a:ext>
            </a:extLst>
          </p:cNvPr>
          <p:cNvSpPr txBox="1"/>
          <p:nvPr/>
        </p:nvSpPr>
        <p:spPr>
          <a:xfrm>
            <a:off x="417859" y="8070929"/>
            <a:ext cx="4185285" cy="1411925"/>
          </a:xfrm>
          <a:prstGeom prst="rect">
            <a:avLst/>
          </a:prstGeom>
        </p:spPr>
        <p:txBody>
          <a:bodyPr vert="horz" wrap="square" lIns="0" tIns="2832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230"/>
              </a:spcBef>
            </a:pPr>
            <a:r>
              <a:rPr sz="3100" spc="-55" dirty="0">
                <a:solidFill>
                  <a:srgbClr val="231F20"/>
                </a:solidFill>
                <a:latin typeface="ClashGrotesk-Medium"/>
                <a:cs typeface="ClashGrotesk-Medium"/>
              </a:rPr>
              <a:t>L’Agro</a:t>
            </a:r>
            <a:r>
              <a:rPr sz="3100" spc="-20" dirty="0">
                <a:solidFill>
                  <a:srgbClr val="231F20"/>
                </a:solidFill>
                <a:latin typeface="ClashGrotesk-Medium"/>
                <a:cs typeface="ClashGrotesk-Medium"/>
              </a:rPr>
              <a:t> </a:t>
            </a:r>
            <a:r>
              <a:rPr sz="3100" spc="-30" dirty="0">
                <a:solidFill>
                  <a:srgbClr val="231F20"/>
                </a:solidFill>
                <a:latin typeface="ClashGrotesk-Medium"/>
                <a:cs typeface="ClashGrotesk-Medium"/>
              </a:rPr>
              <a:t>forme</a:t>
            </a:r>
            <a:r>
              <a:rPr sz="3100" spc="-15" dirty="0">
                <a:solidFill>
                  <a:srgbClr val="231F20"/>
                </a:solidFill>
                <a:latin typeface="ClashGrotesk-Medium"/>
                <a:cs typeface="ClashGrotesk-Medium"/>
              </a:rPr>
              <a:t> </a:t>
            </a:r>
            <a:r>
              <a:rPr sz="3100" spc="-20" dirty="0">
                <a:solidFill>
                  <a:srgbClr val="231F20"/>
                </a:solidFill>
                <a:latin typeface="ClashGrotesk-Medium"/>
                <a:cs typeface="ClashGrotesk-Medium"/>
              </a:rPr>
              <a:t>et </a:t>
            </a:r>
            <a:r>
              <a:rPr sz="3100" spc="-25" dirty="0">
                <a:solidFill>
                  <a:srgbClr val="231F20"/>
                </a:solidFill>
                <a:latin typeface="ClashGrotesk-Medium"/>
                <a:cs typeface="ClashGrotesk-Medium"/>
              </a:rPr>
              <a:t>recrute</a:t>
            </a:r>
            <a:endParaRPr sz="3100" dirty="0">
              <a:latin typeface="ClashGrotesk-Medium"/>
              <a:cs typeface="ClashGrotesk-Medium"/>
            </a:endParaRPr>
          </a:p>
          <a:p>
            <a:pPr marL="28575">
              <a:lnSpc>
                <a:spcPts val="1760"/>
              </a:lnSpc>
              <a:spcBef>
                <a:spcPts val="1100"/>
              </a:spcBef>
            </a:pP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Il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y a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15" dirty="0">
                <a:solidFill>
                  <a:srgbClr val="808285"/>
                </a:solidFill>
                <a:latin typeface="ClashGrotesk-Medium"/>
                <a:cs typeface="ClashGrotesk-Medium"/>
              </a:rPr>
              <a:t>forcément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5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une </a:t>
            </a:r>
            <a:r>
              <a:rPr sz="1600" spc="-20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offre</a:t>
            </a:r>
            <a:r>
              <a:rPr sz="1600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 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pour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15" dirty="0">
                <a:solidFill>
                  <a:srgbClr val="808285"/>
                </a:solidFill>
                <a:latin typeface="ClashGrotesk-Medium"/>
                <a:cs typeface="ClashGrotesk-Medium"/>
              </a:rPr>
              <a:t>vous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sur</a:t>
            </a:r>
            <a:endParaRPr sz="1600" dirty="0">
              <a:latin typeface="ClashGrotesk-Medium"/>
              <a:cs typeface="ClashGrotesk-Medium"/>
            </a:endParaRPr>
          </a:p>
          <a:p>
            <a:r>
              <a:rPr lang="fr-FR" b="1" dirty="0" err="1">
                <a:solidFill>
                  <a:schemeClr val="bg1">
                    <a:lumMod val="50000"/>
                  </a:schemeClr>
                </a:solidFill>
              </a:rPr>
              <a:t>www.semaine</a:t>
            </a:r>
            <a:r>
              <a:rPr lang="fr-FR" b="1" dirty="0">
                <a:solidFill>
                  <a:schemeClr val="bg1">
                    <a:lumMod val="50000"/>
                  </a:schemeClr>
                </a:solidFill>
              </a:rPr>
              <a:t>-emploi-</a:t>
            </a:r>
            <a:r>
              <a:rPr lang="fr-FR" b="1" dirty="0" err="1">
                <a:solidFill>
                  <a:schemeClr val="bg1">
                    <a:lumMod val="50000"/>
                  </a:schemeClr>
                </a:solidFill>
              </a:rPr>
              <a:t>agroalimentaire.fr</a:t>
            </a:r>
            <a:endParaRPr lang="fr-FR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7" name="object 9">
            <a:extLst>
              <a:ext uri="{FF2B5EF4-FFF2-40B4-BE49-F238E27FC236}">
                <a16:creationId xmlns:a16="http://schemas.microsoft.com/office/drawing/2014/main" id="{BB2B3983-B816-AF4F-93C8-3B3618DBD54D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67343" y="9911563"/>
            <a:ext cx="819455" cy="640981"/>
          </a:xfrm>
          <a:prstGeom prst="rect">
            <a:avLst/>
          </a:prstGeom>
        </p:spPr>
      </p:pic>
      <p:pic>
        <p:nvPicPr>
          <p:cNvPr id="8" name="object 10">
            <a:extLst>
              <a:ext uri="{FF2B5EF4-FFF2-40B4-BE49-F238E27FC236}">
                <a16:creationId xmlns:a16="http://schemas.microsoft.com/office/drawing/2014/main" id="{A6568376-8A7A-0144-B4EF-1BF9DC8FD12F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600439" y="10032688"/>
            <a:ext cx="1396412" cy="437041"/>
          </a:xfrm>
          <a:prstGeom prst="rect">
            <a:avLst/>
          </a:prstGeom>
        </p:spPr>
      </p:pic>
      <p:sp>
        <p:nvSpPr>
          <p:cNvPr id="9" name="object 11">
            <a:extLst>
              <a:ext uri="{FF2B5EF4-FFF2-40B4-BE49-F238E27FC236}">
                <a16:creationId xmlns:a16="http://schemas.microsoft.com/office/drawing/2014/main" id="{AD445F9C-3D0C-994E-BD63-E87497937241}"/>
              </a:ext>
            </a:extLst>
          </p:cNvPr>
          <p:cNvSpPr txBox="1"/>
          <p:nvPr/>
        </p:nvSpPr>
        <p:spPr>
          <a:xfrm>
            <a:off x="92584" y="9250656"/>
            <a:ext cx="136525" cy="1162050"/>
          </a:xfrm>
          <a:prstGeom prst="rect">
            <a:avLst/>
          </a:prstGeom>
        </p:spPr>
        <p:txBody>
          <a:bodyPr vert="vert270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800" spc="40" dirty="0">
                <a:solidFill>
                  <a:srgbClr val="8D8F92"/>
                </a:solidFill>
                <a:latin typeface="ClashGrotesk-Light"/>
                <a:cs typeface="ClashGrotesk-Light"/>
              </a:rPr>
              <a:t>Concept</a:t>
            </a:r>
            <a:r>
              <a:rPr sz="800" spc="95" dirty="0">
                <a:solidFill>
                  <a:srgbClr val="8D8F92"/>
                </a:solidFill>
                <a:latin typeface="ClashGrotesk-Light"/>
                <a:cs typeface="ClashGrotesk-Light"/>
              </a:rPr>
              <a:t> </a:t>
            </a:r>
            <a:r>
              <a:rPr sz="800" dirty="0">
                <a:solidFill>
                  <a:srgbClr val="8D8F92"/>
                </a:solidFill>
                <a:latin typeface="ClashGrotesk-Light"/>
                <a:cs typeface="ClashGrotesk-Light"/>
              </a:rPr>
              <a:t>:</a:t>
            </a:r>
            <a:r>
              <a:rPr sz="800" spc="95" dirty="0">
                <a:solidFill>
                  <a:srgbClr val="8D8F92"/>
                </a:solidFill>
                <a:latin typeface="ClashGrotesk-Light"/>
                <a:cs typeface="ClashGrotesk-Light"/>
              </a:rPr>
              <a:t> </a:t>
            </a:r>
            <a:r>
              <a:rPr sz="800" spc="45" dirty="0">
                <a:solidFill>
                  <a:srgbClr val="8D8F92"/>
                </a:solidFill>
                <a:latin typeface="ClashGrotesk-Light"/>
                <a:cs typeface="ClashGrotesk-Light"/>
              </a:rPr>
              <a:t>Breizhtorm.fr</a:t>
            </a:r>
            <a:endParaRPr sz="800" dirty="0">
              <a:latin typeface="ClashGrotesk-Light"/>
              <a:cs typeface="ClashGrotesk-Light"/>
            </a:endParaRPr>
          </a:p>
        </p:txBody>
      </p:sp>
      <p:sp>
        <p:nvSpPr>
          <p:cNvPr id="10" name="object 12">
            <a:extLst>
              <a:ext uri="{FF2B5EF4-FFF2-40B4-BE49-F238E27FC236}">
                <a16:creationId xmlns:a16="http://schemas.microsoft.com/office/drawing/2014/main" id="{EB191A49-0CDD-1548-AC05-68B292100926}"/>
              </a:ext>
            </a:extLst>
          </p:cNvPr>
          <p:cNvSpPr txBox="1"/>
          <p:nvPr/>
        </p:nvSpPr>
        <p:spPr>
          <a:xfrm>
            <a:off x="264859" y="6660647"/>
            <a:ext cx="663130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2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Et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si </a:t>
            </a:r>
            <a:r>
              <a:rPr sz="2800" spc="-1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l’Agroalimentaire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1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c’était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1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aussi</a:t>
            </a:r>
            <a:r>
              <a:rPr sz="280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4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VOUS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?</a:t>
            </a:r>
            <a:endParaRPr sz="2800" dirty="0">
              <a:latin typeface="Clash Grotesk Medium" pitchFamily="2" charset="77"/>
              <a:cs typeface="ClashGrotesk-Medium"/>
            </a:endParaRPr>
          </a:p>
        </p:txBody>
      </p:sp>
      <p:pic>
        <p:nvPicPr>
          <p:cNvPr id="11" name="object 26">
            <a:extLst>
              <a:ext uri="{FF2B5EF4-FFF2-40B4-BE49-F238E27FC236}">
                <a16:creationId xmlns:a16="http://schemas.microsoft.com/office/drawing/2014/main" id="{D1752A9B-0D39-4E4D-A527-C11138FA50DA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52377" y="9824997"/>
            <a:ext cx="1044578" cy="853771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D698BA0C-B0AB-434C-A694-AEC28C5A97E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92866" y="7480042"/>
            <a:ext cx="2791587" cy="2572639"/>
          </a:xfrm>
          <a:prstGeom prst="rect">
            <a:avLst/>
          </a:prstGeom>
        </p:spPr>
      </p:pic>
      <p:sp>
        <p:nvSpPr>
          <p:cNvPr id="13" name="object 25">
            <a:extLst>
              <a:ext uri="{FF2B5EF4-FFF2-40B4-BE49-F238E27FC236}">
                <a16:creationId xmlns:a16="http://schemas.microsoft.com/office/drawing/2014/main" id="{7076F6AF-D772-5B4C-9F2B-235B34C02008}"/>
              </a:ext>
            </a:extLst>
          </p:cNvPr>
          <p:cNvSpPr txBox="1"/>
          <p:nvPr/>
        </p:nvSpPr>
        <p:spPr>
          <a:xfrm rot="20760000">
            <a:off x="5590378" y="9562078"/>
            <a:ext cx="1913264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fr-FR" sz="2000" b="1" dirty="0"/>
              <a:t>#</a:t>
            </a:r>
            <a:r>
              <a:rPr lang="fr-FR" sz="2000" b="1" dirty="0" err="1"/>
              <a:t>lagrorecrute</a:t>
            </a:r>
            <a:endParaRPr lang="fr-FR" sz="2000" dirty="0"/>
          </a:p>
        </p:txBody>
      </p:sp>
      <p:sp>
        <p:nvSpPr>
          <p:cNvPr id="17" name="object 27">
            <a:extLst>
              <a:ext uri="{FF2B5EF4-FFF2-40B4-BE49-F238E27FC236}">
                <a16:creationId xmlns:a16="http://schemas.microsoft.com/office/drawing/2014/main" id="{08B50E77-EEDB-5049-A5E5-C183E96D9356}"/>
              </a:ext>
            </a:extLst>
          </p:cNvPr>
          <p:cNvSpPr txBox="1"/>
          <p:nvPr/>
        </p:nvSpPr>
        <p:spPr>
          <a:xfrm>
            <a:off x="7274584" y="2364828"/>
            <a:ext cx="107722" cy="5606357"/>
          </a:xfrm>
          <a:prstGeom prst="rect">
            <a:avLst/>
          </a:prstGeom>
        </p:spPr>
        <p:txBody>
          <a:bodyPr vert="vert270" wrap="square" lIns="0" tIns="336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z="1050" spc="-15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</a:t>
            </a:r>
            <a:r>
              <a:rPr sz="1050" spc="-7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vo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tre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santé,</a:t>
            </a:r>
            <a:r>
              <a:rPr sz="1050" spc="-7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mangez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au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moins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cinq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fruits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et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légumes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par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jour.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L’ab</a:t>
            </a:r>
            <a:r>
              <a:rPr sz="1050" spc="-15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us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d’alcool est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dang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ereux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 la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,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à</a:t>
            </a:r>
            <a:r>
              <a:rPr sz="1050" spc="-7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consommer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avec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modération.</a:t>
            </a:r>
            <a:endParaRPr sz="1050" baseline="-7936" dirty="0">
              <a:latin typeface="ClashGrotesk-Extralight"/>
              <a:cs typeface="ClashGrotesk-Extralight"/>
            </a:endParaRPr>
          </a:p>
        </p:txBody>
      </p:sp>
    </p:spTree>
    <p:extLst>
      <p:ext uri="{BB962C8B-B14F-4D97-AF65-F5344CB8AC3E}">
        <p14:creationId xmlns:p14="http://schemas.microsoft.com/office/powerpoint/2010/main" val="27650471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6D0ACF0D-C7EB-F74C-A482-3F9016BFBF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" y="5556"/>
            <a:ext cx="7556500" cy="1068070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96A6757A-692A-9049-801B-6F08BA85DE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6" y="1138001"/>
            <a:ext cx="7566849" cy="9538045"/>
          </a:xfrm>
          <a:prstGeom prst="rect">
            <a:avLst/>
          </a:prstGeom>
        </p:spPr>
      </p:pic>
      <p:sp>
        <p:nvSpPr>
          <p:cNvPr id="4" name="object 2">
            <a:extLst>
              <a:ext uri="{FF2B5EF4-FFF2-40B4-BE49-F238E27FC236}">
                <a16:creationId xmlns:a16="http://schemas.microsoft.com/office/drawing/2014/main" id="{8CCE0264-0F28-D546-A958-6BF6312CD0C3}"/>
              </a:ext>
            </a:extLst>
          </p:cNvPr>
          <p:cNvSpPr txBox="1">
            <a:spLocks/>
          </p:cNvSpPr>
          <p:nvPr/>
        </p:nvSpPr>
        <p:spPr>
          <a:xfrm>
            <a:off x="264858" y="3738178"/>
            <a:ext cx="6999378" cy="2797689"/>
          </a:xfrm>
          <a:prstGeom prst="rect">
            <a:avLst/>
          </a:prstGeom>
        </p:spPr>
        <p:txBody>
          <a:bodyPr vert="horz" wrap="square" lIns="0" tIns="12700" rIns="0" bIns="0" rtlCol="0" anchor="b">
            <a:spAutoFit/>
          </a:bodyPr>
          <a:lstStyle>
            <a:lvl1pPr algn="ctr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6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algn="l">
              <a:lnSpc>
                <a:spcPts val="7240"/>
              </a:lnSpc>
              <a:spcBef>
                <a:spcPts val="100"/>
              </a:spcBef>
              <a:tabLst>
                <a:tab pos="1581150" algn="l"/>
              </a:tabLst>
            </a:pPr>
            <a:r>
              <a:rPr lang="fr-FR" sz="6900" b="1" spc="-45" dirty="0">
                <a:solidFill>
                  <a:srgbClr val="00579A"/>
                </a:solidFill>
                <a:latin typeface="Clash Grotesk Semibold" pitchFamily="2" charset="77"/>
              </a:rPr>
              <a:t>Le déjeuner</a:t>
            </a:r>
          </a:p>
          <a:p>
            <a:pPr marL="12700" algn="l">
              <a:lnSpc>
                <a:spcPts val="7240"/>
              </a:lnSpc>
              <a:spcBef>
                <a:spcPts val="100"/>
              </a:spcBef>
              <a:tabLst>
                <a:tab pos="1581150" algn="l"/>
              </a:tabLst>
            </a:pPr>
            <a:r>
              <a:rPr lang="fr-FR" sz="6900" b="1" spc="-150" dirty="0">
                <a:solidFill>
                  <a:srgbClr val="00579A"/>
                </a:solidFill>
                <a:latin typeface="Clash Grotesk Semibold" pitchFamily="2" charset="77"/>
              </a:rPr>
              <a:t>d’affaires réussi ?</a:t>
            </a:r>
            <a:endParaRPr lang="fr-FR" sz="6900" b="1" spc="-150" dirty="0">
              <a:latin typeface="Clash Grotesk Semibold" pitchFamily="2" charset="77"/>
            </a:endParaRPr>
          </a:p>
          <a:p>
            <a:pPr marL="12700" algn="l">
              <a:lnSpc>
                <a:spcPts val="7240"/>
              </a:lnSpc>
              <a:tabLst>
                <a:tab pos="841375" algn="l"/>
                <a:tab pos="2983230" algn="l"/>
                <a:tab pos="5113020" algn="l"/>
              </a:tabLst>
            </a:pPr>
            <a:r>
              <a:rPr lang="fr-FR" sz="6900" b="1" dirty="0">
                <a:solidFill>
                  <a:srgbClr val="EE3039"/>
                </a:solidFill>
                <a:latin typeface="Clash Grotesk Semibold" pitchFamily="2" charset="77"/>
              </a:rPr>
              <a:t>...	</a:t>
            </a:r>
            <a:r>
              <a:rPr lang="fr-FR" sz="6900" b="1" spc="-10" dirty="0">
                <a:solidFill>
                  <a:srgbClr val="EE3039"/>
                </a:solidFill>
                <a:latin typeface="Clash Grotesk Semibold" pitchFamily="2" charset="77"/>
              </a:rPr>
              <a:t>c’est	</a:t>
            </a:r>
            <a:r>
              <a:rPr lang="fr-FR" sz="6900" b="1" spc="-25" dirty="0">
                <a:solidFill>
                  <a:srgbClr val="EE3039"/>
                </a:solidFill>
                <a:latin typeface="Clash Grotesk Semibold" pitchFamily="2" charset="77"/>
              </a:rPr>
              <a:t>nous	</a:t>
            </a:r>
            <a:r>
              <a:rPr lang="fr-FR" sz="6900" b="1" dirty="0">
                <a:solidFill>
                  <a:srgbClr val="EE3039"/>
                </a:solidFill>
                <a:latin typeface="Clash Grotesk Semibold" pitchFamily="2" charset="77"/>
              </a:rPr>
              <a:t>!</a:t>
            </a:r>
            <a:endParaRPr lang="fr-FR" sz="6900" b="1" dirty="0">
              <a:latin typeface="Clash Grotesk Semibold" pitchFamily="2" charset="77"/>
            </a:endParaRPr>
          </a:p>
        </p:txBody>
      </p:sp>
      <p:sp>
        <p:nvSpPr>
          <p:cNvPr id="12" name="object 6">
            <a:extLst>
              <a:ext uri="{FF2B5EF4-FFF2-40B4-BE49-F238E27FC236}">
                <a16:creationId xmlns:a16="http://schemas.microsoft.com/office/drawing/2014/main" id="{6F7C28A4-AFF2-9849-BC5D-F24B38BF68C3}"/>
              </a:ext>
            </a:extLst>
          </p:cNvPr>
          <p:cNvSpPr/>
          <p:nvPr/>
        </p:nvSpPr>
        <p:spPr>
          <a:xfrm>
            <a:off x="0" y="7742364"/>
            <a:ext cx="4662170" cy="610870"/>
          </a:xfrm>
          <a:custGeom>
            <a:avLst/>
            <a:gdLst/>
            <a:ahLst/>
            <a:cxnLst/>
            <a:rect l="l" t="t" r="r" b="b"/>
            <a:pathLst>
              <a:path w="4662170" h="610870">
                <a:moveTo>
                  <a:pt x="4662004" y="0"/>
                </a:moveTo>
                <a:lnTo>
                  <a:pt x="0" y="0"/>
                </a:lnTo>
                <a:lnTo>
                  <a:pt x="0" y="610387"/>
                </a:lnTo>
                <a:lnTo>
                  <a:pt x="4662004" y="610387"/>
                </a:lnTo>
                <a:lnTo>
                  <a:pt x="4662004" y="0"/>
                </a:lnTo>
                <a:close/>
              </a:path>
            </a:pathLst>
          </a:custGeom>
          <a:solidFill>
            <a:srgbClr val="EE30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7">
            <a:extLst>
              <a:ext uri="{FF2B5EF4-FFF2-40B4-BE49-F238E27FC236}">
                <a16:creationId xmlns:a16="http://schemas.microsoft.com/office/drawing/2014/main" id="{11411575-02F7-CD48-9794-4F0319EA034F}"/>
              </a:ext>
            </a:extLst>
          </p:cNvPr>
          <p:cNvSpPr txBox="1"/>
          <p:nvPr/>
        </p:nvSpPr>
        <p:spPr>
          <a:xfrm>
            <a:off x="406871" y="7758912"/>
            <a:ext cx="4175760" cy="54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Du</a:t>
            </a:r>
            <a:r>
              <a:rPr sz="2700" b="1" spc="-3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3400" b="1" spc="30" dirty="0">
                <a:solidFill>
                  <a:srgbClr val="FFFFFF"/>
                </a:solidFill>
                <a:latin typeface="ClashGrotesk-Semibold"/>
                <a:cs typeface="ClashGrotesk-Semibold"/>
              </a:rPr>
              <a:t>1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5</a:t>
            </a:r>
            <a:r>
              <a:rPr sz="3400" b="1" spc="-16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27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au</a:t>
            </a:r>
            <a:r>
              <a:rPr sz="2700" b="1" spc="-3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3400" b="1" spc="-25" dirty="0">
                <a:solidFill>
                  <a:srgbClr val="FFFFFF"/>
                </a:solidFill>
                <a:latin typeface="ClashGrotesk-Semibold"/>
                <a:cs typeface="ClashGrotesk-Semibold"/>
              </a:rPr>
              <a:t>2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0 </a:t>
            </a:r>
            <a:r>
              <a:rPr sz="3400" b="1" spc="-15" dirty="0">
                <a:solidFill>
                  <a:srgbClr val="FFFFFF"/>
                </a:solidFill>
                <a:latin typeface="ClashGrotesk-Semibold"/>
                <a:cs typeface="ClashGrotesk-Semibold"/>
              </a:rPr>
              <a:t>N</a:t>
            </a:r>
            <a:r>
              <a:rPr sz="3400" b="1" spc="-145" dirty="0">
                <a:solidFill>
                  <a:srgbClr val="FFFFFF"/>
                </a:solidFill>
                <a:latin typeface="ClashGrotesk-Semibold"/>
                <a:cs typeface="ClashGrotesk-Semibold"/>
              </a:rPr>
              <a:t>O</a:t>
            </a:r>
            <a:r>
              <a:rPr sz="3400" b="1" spc="-290" dirty="0">
                <a:solidFill>
                  <a:srgbClr val="FFFFFF"/>
                </a:solidFill>
                <a:latin typeface="ClashGrotesk-Semibold"/>
                <a:cs typeface="ClashGrotesk-Semibold"/>
              </a:rPr>
              <a:t>V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. </a:t>
            </a:r>
            <a:r>
              <a:rPr sz="3400" b="1" spc="-25" dirty="0">
                <a:solidFill>
                  <a:srgbClr val="FFFFFF"/>
                </a:solidFill>
                <a:latin typeface="ClashGrotesk-Semibold"/>
                <a:cs typeface="ClashGrotesk-Semibold"/>
              </a:rPr>
              <a:t>2</a:t>
            </a:r>
            <a:r>
              <a:rPr sz="3400" b="1" spc="-10" dirty="0">
                <a:solidFill>
                  <a:srgbClr val="FFFFFF"/>
                </a:solidFill>
                <a:latin typeface="ClashGrotesk-Semibold"/>
                <a:cs typeface="ClashGrotesk-Semibold"/>
              </a:rPr>
              <a:t>0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21</a:t>
            </a:r>
            <a:endParaRPr sz="3400" dirty="0">
              <a:latin typeface="ClashGrotesk-Semibold"/>
              <a:cs typeface="ClashGrotesk-Semibold"/>
            </a:endParaRPr>
          </a:p>
        </p:txBody>
      </p:sp>
      <p:sp>
        <p:nvSpPr>
          <p:cNvPr id="6" name="object 8">
            <a:extLst>
              <a:ext uri="{FF2B5EF4-FFF2-40B4-BE49-F238E27FC236}">
                <a16:creationId xmlns:a16="http://schemas.microsoft.com/office/drawing/2014/main" id="{7CE66C81-DBB6-D448-BF76-404978B426B1}"/>
              </a:ext>
            </a:extLst>
          </p:cNvPr>
          <p:cNvSpPr txBox="1"/>
          <p:nvPr/>
        </p:nvSpPr>
        <p:spPr>
          <a:xfrm>
            <a:off x="417859" y="8070929"/>
            <a:ext cx="4185285" cy="1411925"/>
          </a:xfrm>
          <a:prstGeom prst="rect">
            <a:avLst/>
          </a:prstGeom>
        </p:spPr>
        <p:txBody>
          <a:bodyPr vert="horz" wrap="square" lIns="0" tIns="2832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230"/>
              </a:spcBef>
            </a:pPr>
            <a:r>
              <a:rPr sz="3100" spc="-55" dirty="0">
                <a:solidFill>
                  <a:srgbClr val="231F20"/>
                </a:solidFill>
                <a:latin typeface="ClashGrotesk-Medium"/>
                <a:cs typeface="ClashGrotesk-Medium"/>
              </a:rPr>
              <a:t>L’Agro</a:t>
            </a:r>
            <a:r>
              <a:rPr sz="3100" spc="-20" dirty="0">
                <a:solidFill>
                  <a:srgbClr val="231F20"/>
                </a:solidFill>
                <a:latin typeface="ClashGrotesk-Medium"/>
                <a:cs typeface="ClashGrotesk-Medium"/>
              </a:rPr>
              <a:t> </a:t>
            </a:r>
            <a:r>
              <a:rPr sz="3100" spc="-30" dirty="0">
                <a:solidFill>
                  <a:srgbClr val="231F20"/>
                </a:solidFill>
                <a:latin typeface="ClashGrotesk-Medium"/>
                <a:cs typeface="ClashGrotesk-Medium"/>
              </a:rPr>
              <a:t>forme</a:t>
            </a:r>
            <a:r>
              <a:rPr sz="3100" spc="-15" dirty="0">
                <a:solidFill>
                  <a:srgbClr val="231F20"/>
                </a:solidFill>
                <a:latin typeface="ClashGrotesk-Medium"/>
                <a:cs typeface="ClashGrotesk-Medium"/>
              </a:rPr>
              <a:t> </a:t>
            </a:r>
            <a:r>
              <a:rPr sz="3100" spc="-20" dirty="0">
                <a:solidFill>
                  <a:srgbClr val="231F20"/>
                </a:solidFill>
                <a:latin typeface="ClashGrotesk-Medium"/>
                <a:cs typeface="ClashGrotesk-Medium"/>
              </a:rPr>
              <a:t>et </a:t>
            </a:r>
            <a:r>
              <a:rPr sz="3100" spc="-25" dirty="0">
                <a:solidFill>
                  <a:srgbClr val="231F20"/>
                </a:solidFill>
                <a:latin typeface="ClashGrotesk-Medium"/>
                <a:cs typeface="ClashGrotesk-Medium"/>
              </a:rPr>
              <a:t>recrute</a:t>
            </a:r>
            <a:endParaRPr sz="3100" dirty="0">
              <a:latin typeface="ClashGrotesk-Medium"/>
              <a:cs typeface="ClashGrotesk-Medium"/>
            </a:endParaRPr>
          </a:p>
          <a:p>
            <a:pPr marL="28575">
              <a:lnSpc>
                <a:spcPts val="1760"/>
              </a:lnSpc>
              <a:spcBef>
                <a:spcPts val="1100"/>
              </a:spcBef>
            </a:pP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Il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y a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15" dirty="0">
                <a:solidFill>
                  <a:srgbClr val="808285"/>
                </a:solidFill>
                <a:latin typeface="ClashGrotesk-Medium"/>
                <a:cs typeface="ClashGrotesk-Medium"/>
              </a:rPr>
              <a:t>forcément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5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une </a:t>
            </a:r>
            <a:r>
              <a:rPr sz="1600" spc="-20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offre</a:t>
            </a:r>
            <a:r>
              <a:rPr sz="1600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 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pour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15" dirty="0">
                <a:solidFill>
                  <a:srgbClr val="808285"/>
                </a:solidFill>
                <a:latin typeface="ClashGrotesk-Medium"/>
                <a:cs typeface="ClashGrotesk-Medium"/>
              </a:rPr>
              <a:t>vous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sur</a:t>
            </a:r>
            <a:endParaRPr sz="1600" dirty="0">
              <a:latin typeface="ClashGrotesk-Medium"/>
              <a:cs typeface="ClashGrotesk-Medium"/>
            </a:endParaRPr>
          </a:p>
          <a:p>
            <a:r>
              <a:rPr lang="fr-FR" b="1" dirty="0" err="1">
                <a:solidFill>
                  <a:schemeClr val="bg1">
                    <a:lumMod val="50000"/>
                  </a:schemeClr>
                </a:solidFill>
              </a:rPr>
              <a:t>www.semaine</a:t>
            </a:r>
            <a:r>
              <a:rPr lang="fr-FR" b="1" dirty="0">
                <a:solidFill>
                  <a:schemeClr val="bg1">
                    <a:lumMod val="50000"/>
                  </a:schemeClr>
                </a:solidFill>
              </a:rPr>
              <a:t>-emploi-</a:t>
            </a:r>
            <a:r>
              <a:rPr lang="fr-FR" b="1" dirty="0" err="1">
                <a:solidFill>
                  <a:schemeClr val="bg1">
                    <a:lumMod val="50000"/>
                  </a:schemeClr>
                </a:solidFill>
              </a:rPr>
              <a:t>agroalimentaire.fr</a:t>
            </a:r>
            <a:endParaRPr lang="fr-FR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7" name="object 9">
            <a:extLst>
              <a:ext uri="{FF2B5EF4-FFF2-40B4-BE49-F238E27FC236}">
                <a16:creationId xmlns:a16="http://schemas.microsoft.com/office/drawing/2014/main" id="{BB2B3983-B816-AF4F-93C8-3B3618DBD54D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67343" y="9911563"/>
            <a:ext cx="819455" cy="640981"/>
          </a:xfrm>
          <a:prstGeom prst="rect">
            <a:avLst/>
          </a:prstGeom>
        </p:spPr>
      </p:pic>
      <p:pic>
        <p:nvPicPr>
          <p:cNvPr id="8" name="object 10">
            <a:extLst>
              <a:ext uri="{FF2B5EF4-FFF2-40B4-BE49-F238E27FC236}">
                <a16:creationId xmlns:a16="http://schemas.microsoft.com/office/drawing/2014/main" id="{A6568376-8A7A-0144-B4EF-1BF9DC8FD12F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600439" y="10032688"/>
            <a:ext cx="1396412" cy="437041"/>
          </a:xfrm>
          <a:prstGeom prst="rect">
            <a:avLst/>
          </a:prstGeom>
        </p:spPr>
      </p:pic>
      <p:sp>
        <p:nvSpPr>
          <p:cNvPr id="9" name="object 11">
            <a:extLst>
              <a:ext uri="{FF2B5EF4-FFF2-40B4-BE49-F238E27FC236}">
                <a16:creationId xmlns:a16="http://schemas.microsoft.com/office/drawing/2014/main" id="{AD445F9C-3D0C-994E-BD63-E87497937241}"/>
              </a:ext>
            </a:extLst>
          </p:cNvPr>
          <p:cNvSpPr txBox="1"/>
          <p:nvPr/>
        </p:nvSpPr>
        <p:spPr>
          <a:xfrm>
            <a:off x="92584" y="9250656"/>
            <a:ext cx="136525" cy="1162050"/>
          </a:xfrm>
          <a:prstGeom prst="rect">
            <a:avLst/>
          </a:prstGeom>
        </p:spPr>
        <p:txBody>
          <a:bodyPr vert="vert270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800" spc="40" dirty="0">
                <a:solidFill>
                  <a:srgbClr val="8D8F92"/>
                </a:solidFill>
                <a:latin typeface="ClashGrotesk-Light"/>
                <a:cs typeface="ClashGrotesk-Light"/>
              </a:rPr>
              <a:t>Concept</a:t>
            </a:r>
            <a:r>
              <a:rPr sz="800" spc="95" dirty="0">
                <a:solidFill>
                  <a:srgbClr val="8D8F92"/>
                </a:solidFill>
                <a:latin typeface="ClashGrotesk-Light"/>
                <a:cs typeface="ClashGrotesk-Light"/>
              </a:rPr>
              <a:t> </a:t>
            </a:r>
            <a:r>
              <a:rPr sz="800" dirty="0">
                <a:solidFill>
                  <a:srgbClr val="8D8F92"/>
                </a:solidFill>
                <a:latin typeface="ClashGrotesk-Light"/>
                <a:cs typeface="ClashGrotesk-Light"/>
              </a:rPr>
              <a:t>:</a:t>
            </a:r>
            <a:r>
              <a:rPr sz="800" spc="95" dirty="0">
                <a:solidFill>
                  <a:srgbClr val="8D8F92"/>
                </a:solidFill>
                <a:latin typeface="ClashGrotesk-Light"/>
                <a:cs typeface="ClashGrotesk-Light"/>
              </a:rPr>
              <a:t> </a:t>
            </a:r>
            <a:r>
              <a:rPr sz="800" spc="45" dirty="0">
                <a:solidFill>
                  <a:srgbClr val="8D8F92"/>
                </a:solidFill>
                <a:latin typeface="ClashGrotesk-Light"/>
                <a:cs typeface="ClashGrotesk-Light"/>
              </a:rPr>
              <a:t>Breizhtorm.fr</a:t>
            </a:r>
            <a:endParaRPr sz="800" dirty="0">
              <a:latin typeface="ClashGrotesk-Light"/>
              <a:cs typeface="ClashGrotesk-Light"/>
            </a:endParaRPr>
          </a:p>
        </p:txBody>
      </p:sp>
      <p:sp>
        <p:nvSpPr>
          <p:cNvPr id="10" name="object 12">
            <a:extLst>
              <a:ext uri="{FF2B5EF4-FFF2-40B4-BE49-F238E27FC236}">
                <a16:creationId xmlns:a16="http://schemas.microsoft.com/office/drawing/2014/main" id="{EB191A49-0CDD-1548-AC05-68B292100926}"/>
              </a:ext>
            </a:extLst>
          </p:cNvPr>
          <p:cNvSpPr txBox="1"/>
          <p:nvPr/>
        </p:nvSpPr>
        <p:spPr>
          <a:xfrm>
            <a:off x="264859" y="6660647"/>
            <a:ext cx="663130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2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Et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si </a:t>
            </a:r>
            <a:r>
              <a:rPr sz="2800" spc="-1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l’Agroalimentaire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1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c’était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1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aussi</a:t>
            </a:r>
            <a:r>
              <a:rPr sz="280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4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VOUS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?</a:t>
            </a:r>
            <a:endParaRPr sz="2800" dirty="0">
              <a:latin typeface="Clash Grotesk Medium" pitchFamily="2" charset="77"/>
              <a:cs typeface="ClashGrotesk-Medium"/>
            </a:endParaRPr>
          </a:p>
        </p:txBody>
      </p:sp>
      <p:pic>
        <p:nvPicPr>
          <p:cNvPr id="11" name="object 26">
            <a:extLst>
              <a:ext uri="{FF2B5EF4-FFF2-40B4-BE49-F238E27FC236}">
                <a16:creationId xmlns:a16="http://schemas.microsoft.com/office/drawing/2014/main" id="{D1752A9B-0D39-4E4D-A527-C11138FA50DA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52377" y="9824997"/>
            <a:ext cx="1044578" cy="853771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D698BA0C-B0AB-434C-A694-AEC28C5A97E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92866" y="7480042"/>
            <a:ext cx="2791587" cy="2572639"/>
          </a:xfrm>
          <a:prstGeom prst="rect">
            <a:avLst/>
          </a:prstGeom>
        </p:spPr>
      </p:pic>
      <p:sp>
        <p:nvSpPr>
          <p:cNvPr id="13" name="object 25">
            <a:extLst>
              <a:ext uri="{FF2B5EF4-FFF2-40B4-BE49-F238E27FC236}">
                <a16:creationId xmlns:a16="http://schemas.microsoft.com/office/drawing/2014/main" id="{7076F6AF-D772-5B4C-9F2B-235B34C02008}"/>
              </a:ext>
            </a:extLst>
          </p:cNvPr>
          <p:cNvSpPr txBox="1"/>
          <p:nvPr/>
        </p:nvSpPr>
        <p:spPr>
          <a:xfrm rot="20760000">
            <a:off x="5590378" y="9562078"/>
            <a:ext cx="1913264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fr-FR" sz="2000" b="1" dirty="0"/>
              <a:t>#</a:t>
            </a:r>
            <a:r>
              <a:rPr lang="fr-FR" sz="2000" b="1" dirty="0" err="1"/>
              <a:t>lagrorecrute</a:t>
            </a:r>
            <a:endParaRPr lang="fr-FR" sz="2000" dirty="0"/>
          </a:p>
        </p:txBody>
      </p:sp>
      <p:sp>
        <p:nvSpPr>
          <p:cNvPr id="17" name="object 27">
            <a:extLst>
              <a:ext uri="{FF2B5EF4-FFF2-40B4-BE49-F238E27FC236}">
                <a16:creationId xmlns:a16="http://schemas.microsoft.com/office/drawing/2014/main" id="{08B50E77-EEDB-5049-A5E5-C183E96D9356}"/>
              </a:ext>
            </a:extLst>
          </p:cNvPr>
          <p:cNvSpPr txBox="1"/>
          <p:nvPr/>
        </p:nvSpPr>
        <p:spPr>
          <a:xfrm>
            <a:off x="7274584" y="2364828"/>
            <a:ext cx="107722" cy="5606357"/>
          </a:xfrm>
          <a:prstGeom prst="rect">
            <a:avLst/>
          </a:prstGeom>
        </p:spPr>
        <p:txBody>
          <a:bodyPr vert="vert270" wrap="square" lIns="0" tIns="336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z="1050" spc="-15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</a:t>
            </a:r>
            <a:r>
              <a:rPr sz="1050" spc="-7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vo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tre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santé,</a:t>
            </a:r>
            <a:r>
              <a:rPr sz="1050" spc="-7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mangez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au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moins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cinq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fruits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et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légumes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par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jour.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L’ab</a:t>
            </a:r>
            <a:r>
              <a:rPr sz="1050" spc="-15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us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d’alcool est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dang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ereux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 la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,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à</a:t>
            </a:r>
            <a:r>
              <a:rPr sz="1050" spc="-7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consommer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avec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modération.</a:t>
            </a:r>
            <a:endParaRPr sz="1050" baseline="-7936" dirty="0">
              <a:latin typeface="ClashGrotesk-Extralight"/>
              <a:cs typeface="ClashGrotesk-Extralight"/>
            </a:endParaRPr>
          </a:p>
        </p:txBody>
      </p:sp>
    </p:spTree>
    <p:extLst>
      <p:ext uri="{BB962C8B-B14F-4D97-AF65-F5344CB8AC3E}">
        <p14:creationId xmlns:p14="http://schemas.microsoft.com/office/powerpoint/2010/main" val="7389612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0BEC67B-8D21-1545-845E-679DFB87DF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" y="5556"/>
            <a:ext cx="7556500" cy="1068070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96A6757A-692A-9049-801B-6F08BA85DE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6" y="1138001"/>
            <a:ext cx="7566849" cy="9538045"/>
          </a:xfrm>
          <a:prstGeom prst="rect">
            <a:avLst/>
          </a:prstGeom>
        </p:spPr>
      </p:pic>
      <p:sp>
        <p:nvSpPr>
          <p:cNvPr id="4" name="object 2">
            <a:extLst>
              <a:ext uri="{FF2B5EF4-FFF2-40B4-BE49-F238E27FC236}">
                <a16:creationId xmlns:a16="http://schemas.microsoft.com/office/drawing/2014/main" id="{8CCE0264-0F28-D546-A958-6BF6312CD0C3}"/>
              </a:ext>
            </a:extLst>
          </p:cNvPr>
          <p:cNvSpPr txBox="1">
            <a:spLocks/>
          </p:cNvSpPr>
          <p:nvPr/>
        </p:nvSpPr>
        <p:spPr>
          <a:xfrm>
            <a:off x="264859" y="3738178"/>
            <a:ext cx="5476240" cy="2797689"/>
          </a:xfrm>
          <a:prstGeom prst="rect">
            <a:avLst/>
          </a:prstGeom>
        </p:spPr>
        <p:txBody>
          <a:bodyPr vert="horz" wrap="square" lIns="0" tIns="12700" rIns="0" bIns="0" rtlCol="0" anchor="b">
            <a:spAutoFit/>
          </a:bodyPr>
          <a:lstStyle>
            <a:lvl1pPr algn="ctr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6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algn="l">
              <a:lnSpc>
                <a:spcPts val="7240"/>
              </a:lnSpc>
              <a:spcBef>
                <a:spcPts val="100"/>
              </a:spcBef>
              <a:tabLst>
                <a:tab pos="1581150" algn="l"/>
              </a:tabLst>
            </a:pPr>
            <a:r>
              <a:rPr lang="fr-FR" sz="6900" b="1" spc="-45" dirty="0">
                <a:solidFill>
                  <a:srgbClr val="00579A"/>
                </a:solidFill>
                <a:latin typeface="Clash Grotesk Semibold" pitchFamily="2" charset="77"/>
              </a:rPr>
              <a:t>Le retour </a:t>
            </a:r>
          </a:p>
          <a:p>
            <a:pPr marL="12700" algn="l">
              <a:lnSpc>
                <a:spcPts val="7240"/>
              </a:lnSpc>
              <a:spcBef>
                <a:spcPts val="100"/>
              </a:spcBef>
              <a:tabLst>
                <a:tab pos="1581150" algn="l"/>
              </a:tabLst>
            </a:pPr>
            <a:r>
              <a:rPr lang="fr-FR" sz="6900" b="1" spc="-45" dirty="0">
                <a:solidFill>
                  <a:srgbClr val="00579A"/>
                </a:solidFill>
                <a:latin typeface="Clash Grotesk Semibold" pitchFamily="2" charset="77"/>
              </a:rPr>
              <a:t>en enfance ?</a:t>
            </a:r>
            <a:endParaRPr lang="fr-FR" sz="6900" b="1" dirty="0">
              <a:latin typeface="Clash Grotesk Semibold" pitchFamily="2" charset="77"/>
            </a:endParaRPr>
          </a:p>
          <a:p>
            <a:pPr marL="12700" algn="l">
              <a:lnSpc>
                <a:spcPts val="7240"/>
              </a:lnSpc>
              <a:tabLst>
                <a:tab pos="841375" algn="l"/>
                <a:tab pos="2983230" algn="l"/>
                <a:tab pos="5113020" algn="l"/>
              </a:tabLst>
            </a:pPr>
            <a:r>
              <a:rPr lang="fr-FR" sz="6900" b="1" dirty="0">
                <a:solidFill>
                  <a:srgbClr val="EE3039"/>
                </a:solidFill>
                <a:latin typeface="Clash Grotesk Semibold" pitchFamily="2" charset="77"/>
              </a:rPr>
              <a:t>...	</a:t>
            </a:r>
            <a:r>
              <a:rPr lang="fr-FR" sz="6900" b="1" spc="-10" dirty="0">
                <a:solidFill>
                  <a:srgbClr val="EE3039"/>
                </a:solidFill>
                <a:latin typeface="Clash Grotesk Semibold" pitchFamily="2" charset="77"/>
              </a:rPr>
              <a:t>c’est	</a:t>
            </a:r>
            <a:r>
              <a:rPr lang="fr-FR" sz="6900" b="1" spc="-25" dirty="0">
                <a:solidFill>
                  <a:srgbClr val="EE3039"/>
                </a:solidFill>
                <a:latin typeface="Clash Grotesk Semibold" pitchFamily="2" charset="77"/>
              </a:rPr>
              <a:t>nous	</a:t>
            </a:r>
            <a:r>
              <a:rPr lang="fr-FR" sz="6900" b="1" dirty="0">
                <a:solidFill>
                  <a:srgbClr val="EE3039"/>
                </a:solidFill>
                <a:latin typeface="Clash Grotesk Semibold" pitchFamily="2" charset="77"/>
              </a:rPr>
              <a:t>!</a:t>
            </a:r>
            <a:endParaRPr lang="fr-FR" sz="6900" b="1" dirty="0">
              <a:latin typeface="Clash Grotesk Semibold" pitchFamily="2" charset="77"/>
            </a:endParaRPr>
          </a:p>
        </p:txBody>
      </p:sp>
      <p:sp>
        <p:nvSpPr>
          <p:cNvPr id="12" name="object 6">
            <a:extLst>
              <a:ext uri="{FF2B5EF4-FFF2-40B4-BE49-F238E27FC236}">
                <a16:creationId xmlns:a16="http://schemas.microsoft.com/office/drawing/2014/main" id="{6F7C28A4-AFF2-9849-BC5D-F24B38BF68C3}"/>
              </a:ext>
            </a:extLst>
          </p:cNvPr>
          <p:cNvSpPr/>
          <p:nvPr/>
        </p:nvSpPr>
        <p:spPr>
          <a:xfrm>
            <a:off x="0" y="7742364"/>
            <a:ext cx="4662170" cy="610870"/>
          </a:xfrm>
          <a:custGeom>
            <a:avLst/>
            <a:gdLst/>
            <a:ahLst/>
            <a:cxnLst/>
            <a:rect l="l" t="t" r="r" b="b"/>
            <a:pathLst>
              <a:path w="4662170" h="610870">
                <a:moveTo>
                  <a:pt x="4662004" y="0"/>
                </a:moveTo>
                <a:lnTo>
                  <a:pt x="0" y="0"/>
                </a:lnTo>
                <a:lnTo>
                  <a:pt x="0" y="610387"/>
                </a:lnTo>
                <a:lnTo>
                  <a:pt x="4662004" y="610387"/>
                </a:lnTo>
                <a:lnTo>
                  <a:pt x="4662004" y="0"/>
                </a:lnTo>
                <a:close/>
              </a:path>
            </a:pathLst>
          </a:custGeom>
          <a:solidFill>
            <a:srgbClr val="EE30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7">
            <a:extLst>
              <a:ext uri="{FF2B5EF4-FFF2-40B4-BE49-F238E27FC236}">
                <a16:creationId xmlns:a16="http://schemas.microsoft.com/office/drawing/2014/main" id="{11411575-02F7-CD48-9794-4F0319EA034F}"/>
              </a:ext>
            </a:extLst>
          </p:cNvPr>
          <p:cNvSpPr txBox="1"/>
          <p:nvPr/>
        </p:nvSpPr>
        <p:spPr>
          <a:xfrm>
            <a:off x="406871" y="7758912"/>
            <a:ext cx="4175760" cy="54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Du</a:t>
            </a:r>
            <a:r>
              <a:rPr sz="2700" b="1" spc="-3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3400" b="1" spc="30" dirty="0">
                <a:solidFill>
                  <a:srgbClr val="FFFFFF"/>
                </a:solidFill>
                <a:latin typeface="ClashGrotesk-Semibold"/>
                <a:cs typeface="ClashGrotesk-Semibold"/>
              </a:rPr>
              <a:t>1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5</a:t>
            </a:r>
            <a:r>
              <a:rPr sz="3400" b="1" spc="-16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27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au</a:t>
            </a:r>
            <a:r>
              <a:rPr sz="2700" b="1" spc="-3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3400" b="1" spc="-25" dirty="0">
                <a:solidFill>
                  <a:srgbClr val="FFFFFF"/>
                </a:solidFill>
                <a:latin typeface="ClashGrotesk-Semibold"/>
                <a:cs typeface="ClashGrotesk-Semibold"/>
              </a:rPr>
              <a:t>2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0 </a:t>
            </a:r>
            <a:r>
              <a:rPr sz="3400" b="1" spc="-15" dirty="0">
                <a:solidFill>
                  <a:srgbClr val="FFFFFF"/>
                </a:solidFill>
                <a:latin typeface="ClashGrotesk-Semibold"/>
                <a:cs typeface="ClashGrotesk-Semibold"/>
              </a:rPr>
              <a:t>N</a:t>
            </a:r>
            <a:r>
              <a:rPr sz="3400" b="1" spc="-145" dirty="0">
                <a:solidFill>
                  <a:srgbClr val="FFFFFF"/>
                </a:solidFill>
                <a:latin typeface="ClashGrotesk-Semibold"/>
                <a:cs typeface="ClashGrotesk-Semibold"/>
              </a:rPr>
              <a:t>O</a:t>
            </a:r>
            <a:r>
              <a:rPr sz="3400" b="1" spc="-290" dirty="0">
                <a:solidFill>
                  <a:srgbClr val="FFFFFF"/>
                </a:solidFill>
                <a:latin typeface="ClashGrotesk-Semibold"/>
                <a:cs typeface="ClashGrotesk-Semibold"/>
              </a:rPr>
              <a:t>V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. </a:t>
            </a:r>
            <a:r>
              <a:rPr sz="3400" b="1" spc="-25" dirty="0">
                <a:solidFill>
                  <a:srgbClr val="FFFFFF"/>
                </a:solidFill>
                <a:latin typeface="ClashGrotesk-Semibold"/>
                <a:cs typeface="ClashGrotesk-Semibold"/>
              </a:rPr>
              <a:t>2</a:t>
            </a:r>
            <a:r>
              <a:rPr sz="3400" b="1" spc="-10" dirty="0">
                <a:solidFill>
                  <a:srgbClr val="FFFFFF"/>
                </a:solidFill>
                <a:latin typeface="ClashGrotesk-Semibold"/>
                <a:cs typeface="ClashGrotesk-Semibold"/>
              </a:rPr>
              <a:t>0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21</a:t>
            </a:r>
            <a:endParaRPr sz="3400" dirty="0">
              <a:latin typeface="ClashGrotesk-Semibold"/>
              <a:cs typeface="ClashGrotesk-Semibold"/>
            </a:endParaRPr>
          </a:p>
        </p:txBody>
      </p:sp>
      <p:sp>
        <p:nvSpPr>
          <p:cNvPr id="6" name="object 8">
            <a:extLst>
              <a:ext uri="{FF2B5EF4-FFF2-40B4-BE49-F238E27FC236}">
                <a16:creationId xmlns:a16="http://schemas.microsoft.com/office/drawing/2014/main" id="{7CE66C81-DBB6-D448-BF76-404978B426B1}"/>
              </a:ext>
            </a:extLst>
          </p:cNvPr>
          <p:cNvSpPr txBox="1"/>
          <p:nvPr/>
        </p:nvSpPr>
        <p:spPr>
          <a:xfrm>
            <a:off x="417859" y="8070929"/>
            <a:ext cx="4185285" cy="1411925"/>
          </a:xfrm>
          <a:prstGeom prst="rect">
            <a:avLst/>
          </a:prstGeom>
        </p:spPr>
        <p:txBody>
          <a:bodyPr vert="horz" wrap="square" lIns="0" tIns="2832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230"/>
              </a:spcBef>
            </a:pPr>
            <a:r>
              <a:rPr sz="3100" spc="-55" dirty="0">
                <a:solidFill>
                  <a:srgbClr val="231F20"/>
                </a:solidFill>
                <a:latin typeface="ClashGrotesk-Medium"/>
                <a:cs typeface="ClashGrotesk-Medium"/>
              </a:rPr>
              <a:t>L’Agro</a:t>
            </a:r>
            <a:r>
              <a:rPr sz="3100" spc="-20" dirty="0">
                <a:solidFill>
                  <a:srgbClr val="231F20"/>
                </a:solidFill>
                <a:latin typeface="ClashGrotesk-Medium"/>
                <a:cs typeface="ClashGrotesk-Medium"/>
              </a:rPr>
              <a:t> </a:t>
            </a:r>
            <a:r>
              <a:rPr sz="3100" spc="-30" dirty="0">
                <a:solidFill>
                  <a:srgbClr val="231F20"/>
                </a:solidFill>
                <a:latin typeface="ClashGrotesk-Medium"/>
                <a:cs typeface="ClashGrotesk-Medium"/>
              </a:rPr>
              <a:t>forme</a:t>
            </a:r>
            <a:r>
              <a:rPr sz="3100" spc="-15" dirty="0">
                <a:solidFill>
                  <a:srgbClr val="231F20"/>
                </a:solidFill>
                <a:latin typeface="ClashGrotesk-Medium"/>
                <a:cs typeface="ClashGrotesk-Medium"/>
              </a:rPr>
              <a:t> </a:t>
            </a:r>
            <a:r>
              <a:rPr sz="3100" spc="-20" dirty="0">
                <a:solidFill>
                  <a:srgbClr val="231F20"/>
                </a:solidFill>
                <a:latin typeface="ClashGrotesk-Medium"/>
                <a:cs typeface="ClashGrotesk-Medium"/>
              </a:rPr>
              <a:t>et </a:t>
            </a:r>
            <a:r>
              <a:rPr sz="3100" spc="-25" dirty="0">
                <a:solidFill>
                  <a:srgbClr val="231F20"/>
                </a:solidFill>
                <a:latin typeface="ClashGrotesk-Medium"/>
                <a:cs typeface="ClashGrotesk-Medium"/>
              </a:rPr>
              <a:t>recrute</a:t>
            </a:r>
            <a:endParaRPr sz="3100" dirty="0">
              <a:latin typeface="ClashGrotesk-Medium"/>
              <a:cs typeface="ClashGrotesk-Medium"/>
            </a:endParaRPr>
          </a:p>
          <a:p>
            <a:pPr marL="28575">
              <a:lnSpc>
                <a:spcPts val="1760"/>
              </a:lnSpc>
              <a:spcBef>
                <a:spcPts val="1100"/>
              </a:spcBef>
            </a:pP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Il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y a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15" dirty="0">
                <a:solidFill>
                  <a:srgbClr val="808285"/>
                </a:solidFill>
                <a:latin typeface="ClashGrotesk-Medium"/>
                <a:cs typeface="ClashGrotesk-Medium"/>
              </a:rPr>
              <a:t>forcément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5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une </a:t>
            </a:r>
            <a:r>
              <a:rPr sz="1600" spc="-20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offre</a:t>
            </a:r>
            <a:r>
              <a:rPr sz="1600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 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pour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15" dirty="0">
                <a:solidFill>
                  <a:srgbClr val="808285"/>
                </a:solidFill>
                <a:latin typeface="ClashGrotesk-Medium"/>
                <a:cs typeface="ClashGrotesk-Medium"/>
              </a:rPr>
              <a:t>vous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sur</a:t>
            </a:r>
            <a:endParaRPr sz="1600" dirty="0">
              <a:latin typeface="ClashGrotesk-Medium"/>
              <a:cs typeface="ClashGrotesk-Medium"/>
            </a:endParaRPr>
          </a:p>
          <a:p>
            <a:r>
              <a:rPr lang="fr-FR" b="1" dirty="0" err="1">
                <a:solidFill>
                  <a:schemeClr val="bg1">
                    <a:lumMod val="50000"/>
                  </a:schemeClr>
                </a:solidFill>
              </a:rPr>
              <a:t>www.semaine</a:t>
            </a:r>
            <a:r>
              <a:rPr lang="fr-FR" b="1" dirty="0">
                <a:solidFill>
                  <a:schemeClr val="bg1">
                    <a:lumMod val="50000"/>
                  </a:schemeClr>
                </a:solidFill>
              </a:rPr>
              <a:t>-emploi-</a:t>
            </a:r>
            <a:r>
              <a:rPr lang="fr-FR" b="1" dirty="0" err="1">
                <a:solidFill>
                  <a:schemeClr val="bg1">
                    <a:lumMod val="50000"/>
                  </a:schemeClr>
                </a:solidFill>
              </a:rPr>
              <a:t>agroalimentaire.fr</a:t>
            </a:r>
            <a:endParaRPr lang="fr-FR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7" name="object 9">
            <a:extLst>
              <a:ext uri="{FF2B5EF4-FFF2-40B4-BE49-F238E27FC236}">
                <a16:creationId xmlns:a16="http://schemas.microsoft.com/office/drawing/2014/main" id="{BB2B3983-B816-AF4F-93C8-3B3618DBD54D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67343" y="9911563"/>
            <a:ext cx="819455" cy="640981"/>
          </a:xfrm>
          <a:prstGeom prst="rect">
            <a:avLst/>
          </a:prstGeom>
        </p:spPr>
      </p:pic>
      <p:pic>
        <p:nvPicPr>
          <p:cNvPr id="8" name="object 10">
            <a:extLst>
              <a:ext uri="{FF2B5EF4-FFF2-40B4-BE49-F238E27FC236}">
                <a16:creationId xmlns:a16="http://schemas.microsoft.com/office/drawing/2014/main" id="{A6568376-8A7A-0144-B4EF-1BF9DC8FD12F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600439" y="10032688"/>
            <a:ext cx="1396412" cy="437041"/>
          </a:xfrm>
          <a:prstGeom prst="rect">
            <a:avLst/>
          </a:prstGeom>
        </p:spPr>
      </p:pic>
      <p:sp>
        <p:nvSpPr>
          <p:cNvPr id="9" name="object 11">
            <a:extLst>
              <a:ext uri="{FF2B5EF4-FFF2-40B4-BE49-F238E27FC236}">
                <a16:creationId xmlns:a16="http://schemas.microsoft.com/office/drawing/2014/main" id="{AD445F9C-3D0C-994E-BD63-E87497937241}"/>
              </a:ext>
            </a:extLst>
          </p:cNvPr>
          <p:cNvSpPr txBox="1"/>
          <p:nvPr/>
        </p:nvSpPr>
        <p:spPr>
          <a:xfrm>
            <a:off x="92584" y="9250656"/>
            <a:ext cx="136525" cy="1162050"/>
          </a:xfrm>
          <a:prstGeom prst="rect">
            <a:avLst/>
          </a:prstGeom>
        </p:spPr>
        <p:txBody>
          <a:bodyPr vert="vert270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800" spc="40" dirty="0">
                <a:solidFill>
                  <a:srgbClr val="8D8F92"/>
                </a:solidFill>
                <a:latin typeface="ClashGrotesk-Light"/>
                <a:cs typeface="ClashGrotesk-Light"/>
              </a:rPr>
              <a:t>Concept</a:t>
            </a:r>
            <a:r>
              <a:rPr sz="800" spc="95" dirty="0">
                <a:solidFill>
                  <a:srgbClr val="8D8F92"/>
                </a:solidFill>
                <a:latin typeface="ClashGrotesk-Light"/>
                <a:cs typeface="ClashGrotesk-Light"/>
              </a:rPr>
              <a:t> </a:t>
            </a:r>
            <a:r>
              <a:rPr sz="800" dirty="0">
                <a:solidFill>
                  <a:srgbClr val="8D8F92"/>
                </a:solidFill>
                <a:latin typeface="ClashGrotesk-Light"/>
                <a:cs typeface="ClashGrotesk-Light"/>
              </a:rPr>
              <a:t>:</a:t>
            </a:r>
            <a:r>
              <a:rPr sz="800" spc="95" dirty="0">
                <a:solidFill>
                  <a:srgbClr val="8D8F92"/>
                </a:solidFill>
                <a:latin typeface="ClashGrotesk-Light"/>
                <a:cs typeface="ClashGrotesk-Light"/>
              </a:rPr>
              <a:t> </a:t>
            </a:r>
            <a:r>
              <a:rPr sz="800" spc="45" dirty="0">
                <a:solidFill>
                  <a:srgbClr val="8D8F92"/>
                </a:solidFill>
                <a:latin typeface="ClashGrotesk-Light"/>
                <a:cs typeface="ClashGrotesk-Light"/>
              </a:rPr>
              <a:t>Breizhtorm.fr</a:t>
            </a:r>
            <a:endParaRPr sz="800" dirty="0">
              <a:latin typeface="ClashGrotesk-Light"/>
              <a:cs typeface="ClashGrotesk-Light"/>
            </a:endParaRPr>
          </a:p>
        </p:txBody>
      </p:sp>
      <p:sp>
        <p:nvSpPr>
          <p:cNvPr id="10" name="object 12">
            <a:extLst>
              <a:ext uri="{FF2B5EF4-FFF2-40B4-BE49-F238E27FC236}">
                <a16:creationId xmlns:a16="http://schemas.microsoft.com/office/drawing/2014/main" id="{EB191A49-0CDD-1548-AC05-68B292100926}"/>
              </a:ext>
            </a:extLst>
          </p:cNvPr>
          <p:cNvSpPr txBox="1"/>
          <p:nvPr/>
        </p:nvSpPr>
        <p:spPr>
          <a:xfrm>
            <a:off x="264859" y="6660647"/>
            <a:ext cx="663130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2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Et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si </a:t>
            </a:r>
            <a:r>
              <a:rPr sz="2800" spc="-1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l’Agroalimentaire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1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c’était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1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aussi</a:t>
            </a:r>
            <a:r>
              <a:rPr sz="280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4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VOUS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?</a:t>
            </a:r>
            <a:endParaRPr sz="2800" dirty="0">
              <a:latin typeface="Clash Grotesk Medium" pitchFamily="2" charset="77"/>
              <a:cs typeface="ClashGrotesk-Medium"/>
            </a:endParaRPr>
          </a:p>
        </p:txBody>
      </p:sp>
      <p:pic>
        <p:nvPicPr>
          <p:cNvPr id="11" name="object 26">
            <a:extLst>
              <a:ext uri="{FF2B5EF4-FFF2-40B4-BE49-F238E27FC236}">
                <a16:creationId xmlns:a16="http://schemas.microsoft.com/office/drawing/2014/main" id="{D1752A9B-0D39-4E4D-A527-C11138FA50DA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52377" y="9824997"/>
            <a:ext cx="1044578" cy="853771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D698BA0C-B0AB-434C-A694-AEC28C5A97E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92866" y="7480042"/>
            <a:ext cx="2791587" cy="2572639"/>
          </a:xfrm>
          <a:prstGeom prst="rect">
            <a:avLst/>
          </a:prstGeom>
        </p:spPr>
      </p:pic>
      <p:sp>
        <p:nvSpPr>
          <p:cNvPr id="13" name="object 25">
            <a:extLst>
              <a:ext uri="{FF2B5EF4-FFF2-40B4-BE49-F238E27FC236}">
                <a16:creationId xmlns:a16="http://schemas.microsoft.com/office/drawing/2014/main" id="{7076F6AF-D772-5B4C-9F2B-235B34C02008}"/>
              </a:ext>
            </a:extLst>
          </p:cNvPr>
          <p:cNvSpPr txBox="1"/>
          <p:nvPr/>
        </p:nvSpPr>
        <p:spPr>
          <a:xfrm rot="20760000">
            <a:off x="5590378" y="9562078"/>
            <a:ext cx="1913264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fr-FR" sz="2000" b="1" dirty="0"/>
              <a:t>#</a:t>
            </a:r>
            <a:r>
              <a:rPr lang="fr-FR" sz="2000" b="1" dirty="0" err="1"/>
              <a:t>lagrorecrute</a:t>
            </a:r>
            <a:endParaRPr lang="fr-FR" sz="2000" dirty="0"/>
          </a:p>
        </p:txBody>
      </p:sp>
      <p:sp>
        <p:nvSpPr>
          <p:cNvPr id="17" name="object 27">
            <a:extLst>
              <a:ext uri="{FF2B5EF4-FFF2-40B4-BE49-F238E27FC236}">
                <a16:creationId xmlns:a16="http://schemas.microsoft.com/office/drawing/2014/main" id="{08B50E77-EEDB-5049-A5E5-C183E96D9356}"/>
              </a:ext>
            </a:extLst>
          </p:cNvPr>
          <p:cNvSpPr txBox="1"/>
          <p:nvPr/>
        </p:nvSpPr>
        <p:spPr>
          <a:xfrm>
            <a:off x="7274584" y="2364828"/>
            <a:ext cx="107722" cy="5606357"/>
          </a:xfrm>
          <a:prstGeom prst="rect">
            <a:avLst/>
          </a:prstGeom>
        </p:spPr>
        <p:txBody>
          <a:bodyPr vert="vert270" wrap="square" lIns="0" tIns="336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z="1050" spc="-15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</a:t>
            </a:r>
            <a:r>
              <a:rPr sz="1050" spc="-7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vo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tre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santé,</a:t>
            </a:r>
            <a:r>
              <a:rPr sz="1050" spc="-7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mangez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au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moins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cinq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fruits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et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légumes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par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jour.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L’ab</a:t>
            </a:r>
            <a:r>
              <a:rPr sz="1050" spc="-15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us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d’alcool est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dang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ereux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 la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,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à</a:t>
            </a:r>
            <a:r>
              <a:rPr sz="1050" spc="-7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consommer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avec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modération.</a:t>
            </a:r>
            <a:endParaRPr sz="1050" baseline="-7936" dirty="0">
              <a:latin typeface="ClashGrotesk-Extralight"/>
              <a:cs typeface="ClashGrotesk-Extralight"/>
            </a:endParaRPr>
          </a:p>
        </p:txBody>
      </p:sp>
    </p:spTree>
    <p:extLst>
      <p:ext uri="{BB962C8B-B14F-4D97-AF65-F5344CB8AC3E}">
        <p14:creationId xmlns:p14="http://schemas.microsoft.com/office/powerpoint/2010/main" val="6363500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9B182110-5572-0F4D-B711-8669BE3C37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" y="5556"/>
            <a:ext cx="7556500" cy="1068070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96A6757A-692A-9049-801B-6F08BA85DE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6" y="1138001"/>
            <a:ext cx="7566849" cy="9538045"/>
          </a:xfrm>
          <a:prstGeom prst="rect">
            <a:avLst/>
          </a:prstGeom>
        </p:spPr>
      </p:pic>
      <p:sp>
        <p:nvSpPr>
          <p:cNvPr id="4" name="object 2">
            <a:extLst>
              <a:ext uri="{FF2B5EF4-FFF2-40B4-BE49-F238E27FC236}">
                <a16:creationId xmlns:a16="http://schemas.microsoft.com/office/drawing/2014/main" id="{8CCE0264-0F28-D546-A958-6BF6312CD0C3}"/>
              </a:ext>
            </a:extLst>
          </p:cNvPr>
          <p:cNvSpPr txBox="1">
            <a:spLocks/>
          </p:cNvSpPr>
          <p:nvPr/>
        </p:nvSpPr>
        <p:spPr>
          <a:xfrm>
            <a:off x="264858" y="3738178"/>
            <a:ext cx="5946755" cy="2797689"/>
          </a:xfrm>
          <a:prstGeom prst="rect">
            <a:avLst/>
          </a:prstGeom>
        </p:spPr>
        <p:txBody>
          <a:bodyPr vert="horz" wrap="square" lIns="0" tIns="12700" rIns="0" bIns="0" rtlCol="0" anchor="b">
            <a:spAutoFit/>
          </a:bodyPr>
          <a:lstStyle>
            <a:lvl1pPr algn="ctr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6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algn="l">
              <a:lnSpc>
                <a:spcPts val="7240"/>
              </a:lnSpc>
              <a:spcBef>
                <a:spcPts val="100"/>
              </a:spcBef>
              <a:tabLst>
                <a:tab pos="1581150" algn="l"/>
              </a:tabLst>
            </a:pPr>
            <a:r>
              <a:rPr lang="fr-FR" sz="6900" b="1" spc="-45" dirty="0">
                <a:solidFill>
                  <a:srgbClr val="00579A"/>
                </a:solidFill>
                <a:latin typeface="Clash Grotesk Semibold" pitchFamily="2" charset="77"/>
              </a:rPr>
              <a:t>Le repas </a:t>
            </a:r>
          </a:p>
          <a:p>
            <a:pPr marL="12700" algn="l">
              <a:lnSpc>
                <a:spcPts val="7240"/>
              </a:lnSpc>
              <a:spcBef>
                <a:spcPts val="100"/>
              </a:spcBef>
              <a:tabLst>
                <a:tab pos="1581150" algn="l"/>
              </a:tabLst>
            </a:pPr>
            <a:r>
              <a:rPr lang="fr-FR" sz="6900" b="1" spc="-45" dirty="0">
                <a:solidFill>
                  <a:srgbClr val="00579A"/>
                </a:solidFill>
                <a:latin typeface="Clash Grotesk Semibold" pitchFamily="2" charset="77"/>
              </a:rPr>
              <a:t>sur le pouce ?</a:t>
            </a:r>
            <a:endParaRPr lang="fr-FR" sz="6900" b="1" dirty="0">
              <a:latin typeface="Clash Grotesk Semibold" pitchFamily="2" charset="77"/>
            </a:endParaRPr>
          </a:p>
          <a:p>
            <a:pPr marL="12700" algn="l">
              <a:lnSpc>
                <a:spcPts val="7240"/>
              </a:lnSpc>
              <a:tabLst>
                <a:tab pos="841375" algn="l"/>
                <a:tab pos="2983230" algn="l"/>
                <a:tab pos="5113020" algn="l"/>
              </a:tabLst>
            </a:pPr>
            <a:r>
              <a:rPr lang="fr-FR" sz="6900" b="1" dirty="0">
                <a:solidFill>
                  <a:srgbClr val="EE3039"/>
                </a:solidFill>
                <a:latin typeface="Clash Grotesk Semibold" pitchFamily="2" charset="77"/>
              </a:rPr>
              <a:t>...	</a:t>
            </a:r>
            <a:r>
              <a:rPr lang="fr-FR" sz="6900" b="1" spc="-10" dirty="0">
                <a:solidFill>
                  <a:srgbClr val="EE3039"/>
                </a:solidFill>
                <a:latin typeface="Clash Grotesk Semibold" pitchFamily="2" charset="77"/>
              </a:rPr>
              <a:t>c’est	</a:t>
            </a:r>
            <a:r>
              <a:rPr lang="fr-FR" sz="6900" b="1" spc="-25" dirty="0">
                <a:solidFill>
                  <a:srgbClr val="EE3039"/>
                </a:solidFill>
                <a:latin typeface="Clash Grotesk Semibold" pitchFamily="2" charset="77"/>
              </a:rPr>
              <a:t>nous	</a:t>
            </a:r>
            <a:r>
              <a:rPr lang="fr-FR" sz="6900" b="1" dirty="0">
                <a:solidFill>
                  <a:srgbClr val="EE3039"/>
                </a:solidFill>
                <a:latin typeface="Clash Grotesk Semibold" pitchFamily="2" charset="77"/>
              </a:rPr>
              <a:t>!</a:t>
            </a:r>
            <a:endParaRPr lang="fr-FR" sz="6900" b="1" dirty="0">
              <a:latin typeface="Clash Grotesk Semibold" pitchFamily="2" charset="77"/>
            </a:endParaRPr>
          </a:p>
        </p:txBody>
      </p:sp>
      <p:sp>
        <p:nvSpPr>
          <p:cNvPr id="12" name="object 6">
            <a:extLst>
              <a:ext uri="{FF2B5EF4-FFF2-40B4-BE49-F238E27FC236}">
                <a16:creationId xmlns:a16="http://schemas.microsoft.com/office/drawing/2014/main" id="{6F7C28A4-AFF2-9849-BC5D-F24B38BF68C3}"/>
              </a:ext>
            </a:extLst>
          </p:cNvPr>
          <p:cNvSpPr/>
          <p:nvPr/>
        </p:nvSpPr>
        <p:spPr>
          <a:xfrm>
            <a:off x="0" y="7742364"/>
            <a:ext cx="4662170" cy="610870"/>
          </a:xfrm>
          <a:custGeom>
            <a:avLst/>
            <a:gdLst/>
            <a:ahLst/>
            <a:cxnLst/>
            <a:rect l="l" t="t" r="r" b="b"/>
            <a:pathLst>
              <a:path w="4662170" h="610870">
                <a:moveTo>
                  <a:pt x="4662004" y="0"/>
                </a:moveTo>
                <a:lnTo>
                  <a:pt x="0" y="0"/>
                </a:lnTo>
                <a:lnTo>
                  <a:pt x="0" y="610387"/>
                </a:lnTo>
                <a:lnTo>
                  <a:pt x="4662004" y="610387"/>
                </a:lnTo>
                <a:lnTo>
                  <a:pt x="4662004" y="0"/>
                </a:lnTo>
                <a:close/>
              </a:path>
            </a:pathLst>
          </a:custGeom>
          <a:solidFill>
            <a:srgbClr val="EE30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7">
            <a:extLst>
              <a:ext uri="{FF2B5EF4-FFF2-40B4-BE49-F238E27FC236}">
                <a16:creationId xmlns:a16="http://schemas.microsoft.com/office/drawing/2014/main" id="{11411575-02F7-CD48-9794-4F0319EA034F}"/>
              </a:ext>
            </a:extLst>
          </p:cNvPr>
          <p:cNvSpPr txBox="1"/>
          <p:nvPr/>
        </p:nvSpPr>
        <p:spPr>
          <a:xfrm>
            <a:off x="406871" y="7758912"/>
            <a:ext cx="4175760" cy="54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Du</a:t>
            </a:r>
            <a:r>
              <a:rPr sz="2700" b="1" spc="-3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3400" b="1" spc="30" dirty="0">
                <a:solidFill>
                  <a:srgbClr val="FFFFFF"/>
                </a:solidFill>
                <a:latin typeface="ClashGrotesk-Semibold"/>
                <a:cs typeface="ClashGrotesk-Semibold"/>
              </a:rPr>
              <a:t>1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5</a:t>
            </a:r>
            <a:r>
              <a:rPr sz="3400" b="1" spc="-16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27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au</a:t>
            </a:r>
            <a:r>
              <a:rPr sz="2700" b="1" spc="-3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3400" b="1" spc="-25" dirty="0">
                <a:solidFill>
                  <a:srgbClr val="FFFFFF"/>
                </a:solidFill>
                <a:latin typeface="ClashGrotesk-Semibold"/>
                <a:cs typeface="ClashGrotesk-Semibold"/>
              </a:rPr>
              <a:t>2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0 </a:t>
            </a:r>
            <a:r>
              <a:rPr sz="3400" b="1" spc="-15" dirty="0">
                <a:solidFill>
                  <a:srgbClr val="FFFFFF"/>
                </a:solidFill>
                <a:latin typeface="ClashGrotesk-Semibold"/>
                <a:cs typeface="ClashGrotesk-Semibold"/>
              </a:rPr>
              <a:t>N</a:t>
            </a:r>
            <a:r>
              <a:rPr sz="3400" b="1" spc="-145" dirty="0">
                <a:solidFill>
                  <a:srgbClr val="FFFFFF"/>
                </a:solidFill>
                <a:latin typeface="ClashGrotesk-Semibold"/>
                <a:cs typeface="ClashGrotesk-Semibold"/>
              </a:rPr>
              <a:t>O</a:t>
            </a:r>
            <a:r>
              <a:rPr sz="3400" b="1" spc="-290" dirty="0">
                <a:solidFill>
                  <a:srgbClr val="FFFFFF"/>
                </a:solidFill>
                <a:latin typeface="ClashGrotesk-Semibold"/>
                <a:cs typeface="ClashGrotesk-Semibold"/>
              </a:rPr>
              <a:t>V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. </a:t>
            </a:r>
            <a:r>
              <a:rPr sz="3400" b="1" spc="-25" dirty="0">
                <a:solidFill>
                  <a:srgbClr val="FFFFFF"/>
                </a:solidFill>
                <a:latin typeface="ClashGrotesk-Semibold"/>
                <a:cs typeface="ClashGrotesk-Semibold"/>
              </a:rPr>
              <a:t>2</a:t>
            </a:r>
            <a:r>
              <a:rPr sz="3400" b="1" spc="-10" dirty="0">
                <a:solidFill>
                  <a:srgbClr val="FFFFFF"/>
                </a:solidFill>
                <a:latin typeface="ClashGrotesk-Semibold"/>
                <a:cs typeface="ClashGrotesk-Semibold"/>
              </a:rPr>
              <a:t>0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21</a:t>
            </a:r>
            <a:endParaRPr sz="3400" dirty="0">
              <a:latin typeface="ClashGrotesk-Semibold"/>
              <a:cs typeface="ClashGrotesk-Semibold"/>
            </a:endParaRPr>
          </a:p>
        </p:txBody>
      </p:sp>
      <p:sp>
        <p:nvSpPr>
          <p:cNvPr id="6" name="object 8">
            <a:extLst>
              <a:ext uri="{FF2B5EF4-FFF2-40B4-BE49-F238E27FC236}">
                <a16:creationId xmlns:a16="http://schemas.microsoft.com/office/drawing/2014/main" id="{7CE66C81-DBB6-D448-BF76-404978B426B1}"/>
              </a:ext>
            </a:extLst>
          </p:cNvPr>
          <p:cNvSpPr txBox="1"/>
          <p:nvPr/>
        </p:nvSpPr>
        <p:spPr>
          <a:xfrm>
            <a:off x="417859" y="8070929"/>
            <a:ext cx="4185285" cy="1411925"/>
          </a:xfrm>
          <a:prstGeom prst="rect">
            <a:avLst/>
          </a:prstGeom>
        </p:spPr>
        <p:txBody>
          <a:bodyPr vert="horz" wrap="square" lIns="0" tIns="2832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230"/>
              </a:spcBef>
            </a:pPr>
            <a:r>
              <a:rPr sz="3100" spc="-55" dirty="0">
                <a:solidFill>
                  <a:srgbClr val="231F20"/>
                </a:solidFill>
                <a:latin typeface="ClashGrotesk-Medium"/>
                <a:cs typeface="ClashGrotesk-Medium"/>
              </a:rPr>
              <a:t>L’Agro</a:t>
            </a:r>
            <a:r>
              <a:rPr sz="3100" spc="-20" dirty="0">
                <a:solidFill>
                  <a:srgbClr val="231F20"/>
                </a:solidFill>
                <a:latin typeface="ClashGrotesk-Medium"/>
                <a:cs typeface="ClashGrotesk-Medium"/>
              </a:rPr>
              <a:t> </a:t>
            </a:r>
            <a:r>
              <a:rPr sz="3100" spc="-30" dirty="0">
                <a:solidFill>
                  <a:srgbClr val="231F20"/>
                </a:solidFill>
                <a:latin typeface="ClashGrotesk-Medium"/>
                <a:cs typeface="ClashGrotesk-Medium"/>
              </a:rPr>
              <a:t>forme</a:t>
            </a:r>
            <a:r>
              <a:rPr sz="3100" spc="-15" dirty="0">
                <a:solidFill>
                  <a:srgbClr val="231F20"/>
                </a:solidFill>
                <a:latin typeface="ClashGrotesk-Medium"/>
                <a:cs typeface="ClashGrotesk-Medium"/>
              </a:rPr>
              <a:t> </a:t>
            </a:r>
            <a:r>
              <a:rPr sz="3100" spc="-20" dirty="0">
                <a:solidFill>
                  <a:srgbClr val="231F20"/>
                </a:solidFill>
                <a:latin typeface="ClashGrotesk-Medium"/>
                <a:cs typeface="ClashGrotesk-Medium"/>
              </a:rPr>
              <a:t>et </a:t>
            </a:r>
            <a:r>
              <a:rPr sz="3100" spc="-25" dirty="0">
                <a:solidFill>
                  <a:srgbClr val="231F20"/>
                </a:solidFill>
                <a:latin typeface="ClashGrotesk-Medium"/>
                <a:cs typeface="ClashGrotesk-Medium"/>
              </a:rPr>
              <a:t>recrute</a:t>
            </a:r>
            <a:endParaRPr sz="3100" dirty="0">
              <a:latin typeface="ClashGrotesk-Medium"/>
              <a:cs typeface="ClashGrotesk-Medium"/>
            </a:endParaRPr>
          </a:p>
          <a:p>
            <a:pPr marL="28575">
              <a:lnSpc>
                <a:spcPts val="1760"/>
              </a:lnSpc>
              <a:spcBef>
                <a:spcPts val="1100"/>
              </a:spcBef>
            </a:pP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Il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y a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15" dirty="0">
                <a:solidFill>
                  <a:srgbClr val="808285"/>
                </a:solidFill>
                <a:latin typeface="ClashGrotesk-Medium"/>
                <a:cs typeface="ClashGrotesk-Medium"/>
              </a:rPr>
              <a:t>forcément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5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une </a:t>
            </a:r>
            <a:r>
              <a:rPr sz="1600" spc="-20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offre</a:t>
            </a:r>
            <a:r>
              <a:rPr sz="1600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 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pour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15" dirty="0">
                <a:solidFill>
                  <a:srgbClr val="808285"/>
                </a:solidFill>
                <a:latin typeface="ClashGrotesk-Medium"/>
                <a:cs typeface="ClashGrotesk-Medium"/>
              </a:rPr>
              <a:t>vous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sur</a:t>
            </a:r>
            <a:endParaRPr sz="1600" dirty="0">
              <a:latin typeface="ClashGrotesk-Medium"/>
              <a:cs typeface="ClashGrotesk-Medium"/>
            </a:endParaRPr>
          </a:p>
          <a:p>
            <a:r>
              <a:rPr lang="fr-FR" b="1" dirty="0" err="1">
                <a:solidFill>
                  <a:schemeClr val="bg1">
                    <a:lumMod val="50000"/>
                  </a:schemeClr>
                </a:solidFill>
              </a:rPr>
              <a:t>www.semaine</a:t>
            </a:r>
            <a:r>
              <a:rPr lang="fr-FR" b="1" dirty="0">
                <a:solidFill>
                  <a:schemeClr val="bg1">
                    <a:lumMod val="50000"/>
                  </a:schemeClr>
                </a:solidFill>
              </a:rPr>
              <a:t>-emploi-</a:t>
            </a:r>
            <a:r>
              <a:rPr lang="fr-FR" b="1" dirty="0" err="1">
                <a:solidFill>
                  <a:schemeClr val="bg1">
                    <a:lumMod val="50000"/>
                  </a:schemeClr>
                </a:solidFill>
              </a:rPr>
              <a:t>agroalimentaire.fr</a:t>
            </a:r>
            <a:endParaRPr lang="fr-FR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7" name="object 9">
            <a:extLst>
              <a:ext uri="{FF2B5EF4-FFF2-40B4-BE49-F238E27FC236}">
                <a16:creationId xmlns:a16="http://schemas.microsoft.com/office/drawing/2014/main" id="{BB2B3983-B816-AF4F-93C8-3B3618DBD54D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67343" y="9911563"/>
            <a:ext cx="819455" cy="640981"/>
          </a:xfrm>
          <a:prstGeom prst="rect">
            <a:avLst/>
          </a:prstGeom>
        </p:spPr>
      </p:pic>
      <p:pic>
        <p:nvPicPr>
          <p:cNvPr id="8" name="object 10">
            <a:extLst>
              <a:ext uri="{FF2B5EF4-FFF2-40B4-BE49-F238E27FC236}">
                <a16:creationId xmlns:a16="http://schemas.microsoft.com/office/drawing/2014/main" id="{A6568376-8A7A-0144-B4EF-1BF9DC8FD12F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600439" y="10032688"/>
            <a:ext cx="1396412" cy="437041"/>
          </a:xfrm>
          <a:prstGeom prst="rect">
            <a:avLst/>
          </a:prstGeom>
        </p:spPr>
      </p:pic>
      <p:sp>
        <p:nvSpPr>
          <p:cNvPr id="9" name="object 11">
            <a:extLst>
              <a:ext uri="{FF2B5EF4-FFF2-40B4-BE49-F238E27FC236}">
                <a16:creationId xmlns:a16="http://schemas.microsoft.com/office/drawing/2014/main" id="{AD445F9C-3D0C-994E-BD63-E87497937241}"/>
              </a:ext>
            </a:extLst>
          </p:cNvPr>
          <p:cNvSpPr txBox="1"/>
          <p:nvPr/>
        </p:nvSpPr>
        <p:spPr>
          <a:xfrm>
            <a:off x="92584" y="9250656"/>
            <a:ext cx="136525" cy="1162050"/>
          </a:xfrm>
          <a:prstGeom prst="rect">
            <a:avLst/>
          </a:prstGeom>
        </p:spPr>
        <p:txBody>
          <a:bodyPr vert="vert270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800" spc="40" dirty="0">
                <a:solidFill>
                  <a:srgbClr val="8D8F92"/>
                </a:solidFill>
                <a:latin typeface="ClashGrotesk-Light"/>
                <a:cs typeface="ClashGrotesk-Light"/>
              </a:rPr>
              <a:t>Concept</a:t>
            </a:r>
            <a:r>
              <a:rPr sz="800" spc="95" dirty="0">
                <a:solidFill>
                  <a:srgbClr val="8D8F92"/>
                </a:solidFill>
                <a:latin typeface="ClashGrotesk-Light"/>
                <a:cs typeface="ClashGrotesk-Light"/>
              </a:rPr>
              <a:t> </a:t>
            </a:r>
            <a:r>
              <a:rPr sz="800" dirty="0">
                <a:solidFill>
                  <a:srgbClr val="8D8F92"/>
                </a:solidFill>
                <a:latin typeface="ClashGrotesk-Light"/>
                <a:cs typeface="ClashGrotesk-Light"/>
              </a:rPr>
              <a:t>:</a:t>
            </a:r>
            <a:r>
              <a:rPr sz="800" spc="95" dirty="0">
                <a:solidFill>
                  <a:srgbClr val="8D8F92"/>
                </a:solidFill>
                <a:latin typeface="ClashGrotesk-Light"/>
                <a:cs typeface="ClashGrotesk-Light"/>
              </a:rPr>
              <a:t> </a:t>
            </a:r>
            <a:r>
              <a:rPr sz="800" spc="45" dirty="0">
                <a:solidFill>
                  <a:srgbClr val="8D8F92"/>
                </a:solidFill>
                <a:latin typeface="ClashGrotesk-Light"/>
                <a:cs typeface="ClashGrotesk-Light"/>
              </a:rPr>
              <a:t>Breizhtorm.fr</a:t>
            </a:r>
            <a:endParaRPr sz="800" dirty="0">
              <a:latin typeface="ClashGrotesk-Light"/>
              <a:cs typeface="ClashGrotesk-Light"/>
            </a:endParaRPr>
          </a:p>
        </p:txBody>
      </p:sp>
      <p:sp>
        <p:nvSpPr>
          <p:cNvPr id="10" name="object 12">
            <a:extLst>
              <a:ext uri="{FF2B5EF4-FFF2-40B4-BE49-F238E27FC236}">
                <a16:creationId xmlns:a16="http://schemas.microsoft.com/office/drawing/2014/main" id="{EB191A49-0CDD-1548-AC05-68B292100926}"/>
              </a:ext>
            </a:extLst>
          </p:cNvPr>
          <p:cNvSpPr txBox="1"/>
          <p:nvPr/>
        </p:nvSpPr>
        <p:spPr>
          <a:xfrm>
            <a:off x="264859" y="6660647"/>
            <a:ext cx="663130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2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Et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si </a:t>
            </a:r>
            <a:r>
              <a:rPr sz="2800" spc="-1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l’Agroalimentaire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1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c’était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1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aussi</a:t>
            </a:r>
            <a:r>
              <a:rPr sz="280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4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VOUS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?</a:t>
            </a:r>
            <a:endParaRPr sz="2800" dirty="0">
              <a:latin typeface="Clash Grotesk Medium" pitchFamily="2" charset="77"/>
              <a:cs typeface="ClashGrotesk-Medium"/>
            </a:endParaRPr>
          </a:p>
        </p:txBody>
      </p:sp>
      <p:pic>
        <p:nvPicPr>
          <p:cNvPr id="11" name="object 26">
            <a:extLst>
              <a:ext uri="{FF2B5EF4-FFF2-40B4-BE49-F238E27FC236}">
                <a16:creationId xmlns:a16="http://schemas.microsoft.com/office/drawing/2014/main" id="{D1752A9B-0D39-4E4D-A527-C11138FA50DA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52377" y="9824997"/>
            <a:ext cx="1044578" cy="853771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D698BA0C-B0AB-434C-A694-AEC28C5A97E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92866" y="7480042"/>
            <a:ext cx="2791587" cy="2572639"/>
          </a:xfrm>
          <a:prstGeom prst="rect">
            <a:avLst/>
          </a:prstGeom>
        </p:spPr>
      </p:pic>
      <p:sp>
        <p:nvSpPr>
          <p:cNvPr id="13" name="object 25">
            <a:extLst>
              <a:ext uri="{FF2B5EF4-FFF2-40B4-BE49-F238E27FC236}">
                <a16:creationId xmlns:a16="http://schemas.microsoft.com/office/drawing/2014/main" id="{7076F6AF-D772-5B4C-9F2B-235B34C02008}"/>
              </a:ext>
            </a:extLst>
          </p:cNvPr>
          <p:cNvSpPr txBox="1"/>
          <p:nvPr/>
        </p:nvSpPr>
        <p:spPr>
          <a:xfrm rot="20760000">
            <a:off x="5590378" y="9562078"/>
            <a:ext cx="1913264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fr-FR" sz="2000" b="1" dirty="0"/>
              <a:t>#</a:t>
            </a:r>
            <a:r>
              <a:rPr lang="fr-FR" sz="2000" b="1" dirty="0" err="1"/>
              <a:t>lagrorecrute</a:t>
            </a:r>
            <a:endParaRPr lang="fr-FR" sz="2000" dirty="0"/>
          </a:p>
        </p:txBody>
      </p:sp>
      <p:sp>
        <p:nvSpPr>
          <p:cNvPr id="17" name="object 27">
            <a:extLst>
              <a:ext uri="{FF2B5EF4-FFF2-40B4-BE49-F238E27FC236}">
                <a16:creationId xmlns:a16="http://schemas.microsoft.com/office/drawing/2014/main" id="{08B50E77-EEDB-5049-A5E5-C183E96D9356}"/>
              </a:ext>
            </a:extLst>
          </p:cNvPr>
          <p:cNvSpPr txBox="1"/>
          <p:nvPr/>
        </p:nvSpPr>
        <p:spPr>
          <a:xfrm>
            <a:off x="7274584" y="2364828"/>
            <a:ext cx="107722" cy="5606357"/>
          </a:xfrm>
          <a:prstGeom prst="rect">
            <a:avLst/>
          </a:prstGeom>
        </p:spPr>
        <p:txBody>
          <a:bodyPr vert="vert270" wrap="square" lIns="0" tIns="336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z="1050" spc="-15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</a:t>
            </a:r>
            <a:r>
              <a:rPr sz="1050" spc="-7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vo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tre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santé,</a:t>
            </a:r>
            <a:r>
              <a:rPr sz="1050" spc="-7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mangez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au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moins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cinq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fruits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et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légumes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par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jour.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L’ab</a:t>
            </a:r>
            <a:r>
              <a:rPr sz="1050" spc="-15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us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d’alcool est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dang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ereux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 la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,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à</a:t>
            </a:r>
            <a:r>
              <a:rPr sz="1050" spc="-7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consommer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avec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modération.</a:t>
            </a:r>
            <a:endParaRPr sz="1050" baseline="-7936" dirty="0">
              <a:latin typeface="ClashGrotesk-Extralight"/>
              <a:cs typeface="ClashGrotesk-Extralight"/>
            </a:endParaRPr>
          </a:p>
        </p:txBody>
      </p:sp>
    </p:spTree>
    <p:extLst>
      <p:ext uri="{BB962C8B-B14F-4D97-AF65-F5344CB8AC3E}">
        <p14:creationId xmlns:p14="http://schemas.microsoft.com/office/powerpoint/2010/main" val="19700590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B5502A83-EF62-C849-9146-128980E584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" y="5556"/>
            <a:ext cx="7556500" cy="1068070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96A6757A-692A-9049-801B-6F08BA85DE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6" y="1138001"/>
            <a:ext cx="7566849" cy="9538045"/>
          </a:xfrm>
          <a:prstGeom prst="rect">
            <a:avLst/>
          </a:prstGeom>
        </p:spPr>
      </p:pic>
      <p:sp>
        <p:nvSpPr>
          <p:cNvPr id="4" name="object 2">
            <a:extLst>
              <a:ext uri="{FF2B5EF4-FFF2-40B4-BE49-F238E27FC236}">
                <a16:creationId xmlns:a16="http://schemas.microsoft.com/office/drawing/2014/main" id="{8CCE0264-0F28-D546-A958-6BF6312CD0C3}"/>
              </a:ext>
            </a:extLst>
          </p:cNvPr>
          <p:cNvSpPr txBox="1">
            <a:spLocks/>
          </p:cNvSpPr>
          <p:nvPr/>
        </p:nvSpPr>
        <p:spPr>
          <a:xfrm>
            <a:off x="264858" y="3738178"/>
            <a:ext cx="6135941" cy="2797689"/>
          </a:xfrm>
          <a:prstGeom prst="rect">
            <a:avLst/>
          </a:prstGeom>
        </p:spPr>
        <p:txBody>
          <a:bodyPr vert="horz" wrap="square" lIns="0" tIns="12700" rIns="0" bIns="0" rtlCol="0" anchor="b">
            <a:spAutoFit/>
          </a:bodyPr>
          <a:lstStyle>
            <a:lvl1pPr algn="ctr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6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algn="l">
              <a:lnSpc>
                <a:spcPts val="7240"/>
              </a:lnSpc>
              <a:spcBef>
                <a:spcPts val="100"/>
              </a:spcBef>
              <a:tabLst>
                <a:tab pos="1581150" algn="l"/>
              </a:tabLst>
            </a:pPr>
            <a:r>
              <a:rPr lang="fr-FR" sz="6900" b="1" dirty="0">
                <a:solidFill>
                  <a:srgbClr val="00579A"/>
                </a:solidFill>
                <a:latin typeface="Clash Grotesk Semibold" pitchFamily="2" charset="77"/>
              </a:rPr>
              <a:t>Le dîner</a:t>
            </a:r>
          </a:p>
          <a:p>
            <a:pPr marL="12700" algn="l">
              <a:lnSpc>
                <a:spcPts val="7240"/>
              </a:lnSpc>
              <a:spcBef>
                <a:spcPts val="100"/>
              </a:spcBef>
              <a:tabLst>
                <a:tab pos="1581150" algn="l"/>
              </a:tabLst>
            </a:pPr>
            <a:r>
              <a:rPr lang="fr-FR" sz="6900" b="1" dirty="0">
                <a:solidFill>
                  <a:srgbClr val="00579A"/>
                </a:solidFill>
                <a:latin typeface="Clash Grotesk Semibold" pitchFamily="2" charset="77"/>
              </a:rPr>
              <a:t>en tête à tête ?</a:t>
            </a:r>
            <a:endParaRPr lang="fr-FR" sz="6900" b="1" dirty="0">
              <a:latin typeface="Clash Grotesk Semibold" pitchFamily="2" charset="77"/>
            </a:endParaRPr>
          </a:p>
          <a:p>
            <a:pPr marL="12700" algn="l">
              <a:lnSpc>
                <a:spcPts val="7240"/>
              </a:lnSpc>
              <a:tabLst>
                <a:tab pos="841375" algn="l"/>
                <a:tab pos="2983230" algn="l"/>
                <a:tab pos="5113020" algn="l"/>
              </a:tabLst>
            </a:pPr>
            <a:r>
              <a:rPr lang="fr-FR" sz="6900" b="1" dirty="0">
                <a:solidFill>
                  <a:srgbClr val="EE3039"/>
                </a:solidFill>
                <a:latin typeface="Clash Grotesk Semibold" pitchFamily="2" charset="77"/>
              </a:rPr>
              <a:t>...	</a:t>
            </a:r>
            <a:r>
              <a:rPr lang="fr-FR" sz="6900" b="1" spc="-10" dirty="0">
                <a:solidFill>
                  <a:srgbClr val="EE3039"/>
                </a:solidFill>
                <a:latin typeface="Clash Grotesk Semibold" pitchFamily="2" charset="77"/>
              </a:rPr>
              <a:t>c’est	</a:t>
            </a:r>
            <a:r>
              <a:rPr lang="fr-FR" sz="6900" b="1" spc="-25" dirty="0">
                <a:solidFill>
                  <a:srgbClr val="EE3039"/>
                </a:solidFill>
                <a:latin typeface="Clash Grotesk Semibold" pitchFamily="2" charset="77"/>
              </a:rPr>
              <a:t>nous	</a:t>
            </a:r>
            <a:r>
              <a:rPr lang="fr-FR" sz="6900" b="1" dirty="0">
                <a:solidFill>
                  <a:srgbClr val="EE3039"/>
                </a:solidFill>
                <a:latin typeface="Clash Grotesk Semibold" pitchFamily="2" charset="77"/>
              </a:rPr>
              <a:t>!</a:t>
            </a:r>
            <a:endParaRPr lang="fr-FR" sz="6900" b="1" dirty="0">
              <a:latin typeface="Clash Grotesk Semibold" pitchFamily="2" charset="77"/>
            </a:endParaRPr>
          </a:p>
        </p:txBody>
      </p:sp>
      <p:sp>
        <p:nvSpPr>
          <p:cNvPr id="12" name="object 6">
            <a:extLst>
              <a:ext uri="{FF2B5EF4-FFF2-40B4-BE49-F238E27FC236}">
                <a16:creationId xmlns:a16="http://schemas.microsoft.com/office/drawing/2014/main" id="{6F7C28A4-AFF2-9849-BC5D-F24B38BF68C3}"/>
              </a:ext>
            </a:extLst>
          </p:cNvPr>
          <p:cNvSpPr/>
          <p:nvPr/>
        </p:nvSpPr>
        <p:spPr>
          <a:xfrm>
            <a:off x="0" y="7742364"/>
            <a:ext cx="4662170" cy="610870"/>
          </a:xfrm>
          <a:custGeom>
            <a:avLst/>
            <a:gdLst/>
            <a:ahLst/>
            <a:cxnLst/>
            <a:rect l="l" t="t" r="r" b="b"/>
            <a:pathLst>
              <a:path w="4662170" h="610870">
                <a:moveTo>
                  <a:pt x="4662004" y="0"/>
                </a:moveTo>
                <a:lnTo>
                  <a:pt x="0" y="0"/>
                </a:lnTo>
                <a:lnTo>
                  <a:pt x="0" y="610387"/>
                </a:lnTo>
                <a:lnTo>
                  <a:pt x="4662004" y="610387"/>
                </a:lnTo>
                <a:lnTo>
                  <a:pt x="4662004" y="0"/>
                </a:lnTo>
                <a:close/>
              </a:path>
            </a:pathLst>
          </a:custGeom>
          <a:solidFill>
            <a:srgbClr val="EE30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7">
            <a:extLst>
              <a:ext uri="{FF2B5EF4-FFF2-40B4-BE49-F238E27FC236}">
                <a16:creationId xmlns:a16="http://schemas.microsoft.com/office/drawing/2014/main" id="{11411575-02F7-CD48-9794-4F0319EA034F}"/>
              </a:ext>
            </a:extLst>
          </p:cNvPr>
          <p:cNvSpPr txBox="1"/>
          <p:nvPr/>
        </p:nvSpPr>
        <p:spPr>
          <a:xfrm>
            <a:off x="406871" y="7758912"/>
            <a:ext cx="4175760" cy="54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Du</a:t>
            </a:r>
            <a:r>
              <a:rPr sz="2700" b="1" spc="-3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3400" b="1" spc="30" dirty="0">
                <a:solidFill>
                  <a:srgbClr val="FFFFFF"/>
                </a:solidFill>
                <a:latin typeface="ClashGrotesk-Semibold"/>
                <a:cs typeface="ClashGrotesk-Semibold"/>
              </a:rPr>
              <a:t>1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5</a:t>
            </a:r>
            <a:r>
              <a:rPr sz="3400" b="1" spc="-16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27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au</a:t>
            </a:r>
            <a:r>
              <a:rPr sz="2700" b="1" spc="-3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3400" b="1" spc="-25" dirty="0">
                <a:solidFill>
                  <a:srgbClr val="FFFFFF"/>
                </a:solidFill>
                <a:latin typeface="ClashGrotesk-Semibold"/>
                <a:cs typeface="ClashGrotesk-Semibold"/>
              </a:rPr>
              <a:t>2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0 </a:t>
            </a:r>
            <a:r>
              <a:rPr sz="3400" b="1" spc="-15" dirty="0">
                <a:solidFill>
                  <a:srgbClr val="FFFFFF"/>
                </a:solidFill>
                <a:latin typeface="ClashGrotesk-Semibold"/>
                <a:cs typeface="ClashGrotesk-Semibold"/>
              </a:rPr>
              <a:t>N</a:t>
            </a:r>
            <a:r>
              <a:rPr sz="3400" b="1" spc="-145" dirty="0">
                <a:solidFill>
                  <a:srgbClr val="FFFFFF"/>
                </a:solidFill>
                <a:latin typeface="ClashGrotesk-Semibold"/>
                <a:cs typeface="ClashGrotesk-Semibold"/>
              </a:rPr>
              <a:t>O</a:t>
            </a:r>
            <a:r>
              <a:rPr sz="3400" b="1" spc="-290" dirty="0">
                <a:solidFill>
                  <a:srgbClr val="FFFFFF"/>
                </a:solidFill>
                <a:latin typeface="ClashGrotesk-Semibold"/>
                <a:cs typeface="ClashGrotesk-Semibold"/>
              </a:rPr>
              <a:t>V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. </a:t>
            </a:r>
            <a:r>
              <a:rPr sz="3400" b="1" spc="-25" dirty="0">
                <a:solidFill>
                  <a:srgbClr val="FFFFFF"/>
                </a:solidFill>
                <a:latin typeface="ClashGrotesk-Semibold"/>
                <a:cs typeface="ClashGrotesk-Semibold"/>
              </a:rPr>
              <a:t>2</a:t>
            </a:r>
            <a:r>
              <a:rPr sz="3400" b="1" spc="-10" dirty="0">
                <a:solidFill>
                  <a:srgbClr val="FFFFFF"/>
                </a:solidFill>
                <a:latin typeface="ClashGrotesk-Semibold"/>
                <a:cs typeface="ClashGrotesk-Semibold"/>
              </a:rPr>
              <a:t>0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21</a:t>
            </a:r>
            <a:endParaRPr sz="3400" dirty="0">
              <a:latin typeface="ClashGrotesk-Semibold"/>
              <a:cs typeface="ClashGrotesk-Semibold"/>
            </a:endParaRPr>
          </a:p>
        </p:txBody>
      </p:sp>
      <p:sp>
        <p:nvSpPr>
          <p:cNvPr id="6" name="object 8">
            <a:extLst>
              <a:ext uri="{FF2B5EF4-FFF2-40B4-BE49-F238E27FC236}">
                <a16:creationId xmlns:a16="http://schemas.microsoft.com/office/drawing/2014/main" id="{7CE66C81-DBB6-D448-BF76-404978B426B1}"/>
              </a:ext>
            </a:extLst>
          </p:cNvPr>
          <p:cNvSpPr txBox="1"/>
          <p:nvPr/>
        </p:nvSpPr>
        <p:spPr>
          <a:xfrm>
            <a:off x="417859" y="8070929"/>
            <a:ext cx="4185285" cy="1411925"/>
          </a:xfrm>
          <a:prstGeom prst="rect">
            <a:avLst/>
          </a:prstGeom>
        </p:spPr>
        <p:txBody>
          <a:bodyPr vert="horz" wrap="square" lIns="0" tIns="2832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230"/>
              </a:spcBef>
            </a:pPr>
            <a:r>
              <a:rPr sz="3100" spc="-55" dirty="0">
                <a:solidFill>
                  <a:srgbClr val="231F20"/>
                </a:solidFill>
                <a:latin typeface="ClashGrotesk-Medium"/>
                <a:cs typeface="ClashGrotesk-Medium"/>
              </a:rPr>
              <a:t>L’Agro</a:t>
            </a:r>
            <a:r>
              <a:rPr sz="3100" spc="-20" dirty="0">
                <a:solidFill>
                  <a:srgbClr val="231F20"/>
                </a:solidFill>
                <a:latin typeface="ClashGrotesk-Medium"/>
                <a:cs typeface="ClashGrotesk-Medium"/>
              </a:rPr>
              <a:t> </a:t>
            </a:r>
            <a:r>
              <a:rPr sz="3100" spc="-30" dirty="0">
                <a:solidFill>
                  <a:srgbClr val="231F20"/>
                </a:solidFill>
                <a:latin typeface="ClashGrotesk-Medium"/>
                <a:cs typeface="ClashGrotesk-Medium"/>
              </a:rPr>
              <a:t>forme</a:t>
            </a:r>
            <a:r>
              <a:rPr sz="3100" spc="-15" dirty="0">
                <a:solidFill>
                  <a:srgbClr val="231F20"/>
                </a:solidFill>
                <a:latin typeface="ClashGrotesk-Medium"/>
                <a:cs typeface="ClashGrotesk-Medium"/>
              </a:rPr>
              <a:t> </a:t>
            </a:r>
            <a:r>
              <a:rPr sz="3100" spc="-20" dirty="0">
                <a:solidFill>
                  <a:srgbClr val="231F20"/>
                </a:solidFill>
                <a:latin typeface="ClashGrotesk-Medium"/>
                <a:cs typeface="ClashGrotesk-Medium"/>
              </a:rPr>
              <a:t>et </a:t>
            </a:r>
            <a:r>
              <a:rPr sz="3100" spc="-25" dirty="0">
                <a:solidFill>
                  <a:srgbClr val="231F20"/>
                </a:solidFill>
                <a:latin typeface="ClashGrotesk-Medium"/>
                <a:cs typeface="ClashGrotesk-Medium"/>
              </a:rPr>
              <a:t>recrute</a:t>
            </a:r>
            <a:endParaRPr sz="3100" dirty="0">
              <a:latin typeface="ClashGrotesk-Medium"/>
              <a:cs typeface="ClashGrotesk-Medium"/>
            </a:endParaRPr>
          </a:p>
          <a:p>
            <a:pPr marL="28575">
              <a:lnSpc>
                <a:spcPts val="1760"/>
              </a:lnSpc>
              <a:spcBef>
                <a:spcPts val="1100"/>
              </a:spcBef>
            </a:pP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Il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y a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15" dirty="0">
                <a:solidFill>
                  <a:srgbClr val="808285"/>
                </a:solidFill>
                <a:latin typeface="ClashGrotesk-Medium"/>
                <a:cs typeface="ClashGrotesk-Medium"/>
              </a:rPr>
              <a:t>forcément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5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une </a:t>
            </a:r>
            <a:r>
              <a:rPr sz="1600" spc="-20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offre</a:t>
            </a:r>
            <a:r>
              <a:rPr sz="1600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 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pour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15" dirty="0">
                <a:solidFill>
                  <a:srgbClr val="808285"/>
                </a:solidFill>
                <a:latin typeface="ClashGrotesk-Medium"/>
                <a:cs typeface="ClashGrotesk-Medium"/>
              </a:rPr>
              <a:t>vous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sur</a:t>
            </a:r>
            <a:endParaRPr sz="1600" dirty="0">
              <a:latin typeface="ClashGrotesk-Medium"/>
              <a:cs typeface="ClashGrotesk-Medium"/>
            </a:endParaRPr>
          </a:p>
          <a:p>
            <a:r>
              <a:rPr lang="fr-FR" b="1" dirty="0" err="1">
                <a:solidFill>
                  <a:schemeClr val="bg1">
                    <a:lumMod val="50000"/>
                  </a:schemeClr>
                </a:solidFill>
              </a:rPr>
              <a:t>www.semaine</a:t>
            </a:r>
            <a:r>
              <a:rPr lang="fr-FR" b="1" dirty="0">
                <a:solidFill>
                  <a:schemeClr val="bg1">
                    <a:lumMod val="50000"/>
                  </a:schemeClr>
                </a:solidFill>
              </a:rPr>
              <a:t>-emploi-</a:t>
            </a:r>
            <a:r>
              <a:rPr lang="fr-FR" b="1" dirty="0" err="1">
                <a:solidFill>
                  <a:schemeClr val="bg1">
                    <a:lumMod val="50000"/>
                  </a:schemeClr>
                </a:solidFill>
              </a:rPr>
              <a:t>agroalimentaire.fr</a:t>
            </a:r>
            <a:endParaRPr lang="fr-FR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7" name="object 9">
            <a:extLst>
              <a:ext uri="{FF2B5EF4-FFF2-40B4-BE49-F238E27FC236}">
                <a16:creationId xmlns:a16="http://schemas.microsoft.com/office/drawing/2014/main" id="{BB2B3983-B816-AF4F-93C8-3B3618DBD54D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67343" y="9911563"/>
            <a:ext cx="819455" cy="640981"/>
          </a:xfrm>
          <a:prstGeom prst="rect">
            <a:avLst/>
          </a:prstGeom>
        </p:spPr>
      </p:pic>
      <p:pic>
        <p:nvPicPr>
          <p:cNvPr id="8" name="object 10">
            <a:extLst>
              <a:ext uri="{FF2B5EF4-FFF2-40B4-BE49-F238E27FC236}">
                <a16:creationId xmlns:a16="http://schemas.microsoft.com/office/drawing/2014/main" id="{A6568376-8A7A-0144-B4EF-1BF9DC8FD12F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600439" y="10032688"/>
            <a:ext cx="1396412" cy="437041"/>
          </a:xfrm>
          <a:prstGeom prst="rect">
            <a:avLst/>
          </a:prstGeom>
        </p:spPr>
      </p:pic>
      <p:sp>
        <p:nvSpPr>
          <p:cNvPr id="9" name="object 11">
            <a:extLst>
              <a:ext uri="{FF2B5EF4-FFF2-40B4-BE49-F238E27FC236}">
                <a16:creationId xmlns:a16="http://schemas.microsoft.com/office/drawing/2014/main" id="{AD445F9C-3D0C-994E-BD63-E87497937241}"/>
              </a:ext>
            </a:extLst>
          </p:cNvPr>
          <p:cNvSpPr txBox="1"/>
          <p:nvPr/>
        </p:nvSpPr>
        <p:spPr>
          <a:xfrm>
            <a:off x="92584" y="9250656"/>
            <a:ext cx="136525" cy="1162050"/>
          </a:xfrm>
          <a:prstGeom prst="rect">
            <a:avLst/>
          </a:prstGeom>
        </p:spPr>
        <p:txBody>
          <a:bodyPr vert="vert270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800" spc="40" dirty="0">
                <a:solidFill>
                  <a:srgbClr val="8D8F92"/>
                </a:solidFill>
                <a:latin typeface="ClashGrotesk-Light"/>
                <a:cs typeface="ClashGrotesk-Light"/>
              </a:rPr>
              <a:t>Concept</a:t>
            </a:r>
            <a:r>
              <a:rPr sz="800" spc="95" dirty="0">
                <a:solidFill>
                  <a:srgbClr val="8D8F92"/>
                </a:solidFill>
                <a:latin typeface="ClashGrotesk-Light"/>
                <a:cs typeface="ClashGrotesk-Light"/>
              </a:rPr>
              <a:t> </a:t>
            </a:r>
            <a:r>
              <a:rPr sz="800" dirty="0">
                <a:solidFill>
                  <a:srgbClr val="8D8F92"/>
                </a:solidFill>
                <a:latin typeface="ClashGrotesk-Light"/>
                <a:cs typeface="ClashGrotesk-Light"/>
              </a:rPr>
              <a:t>:</a:t>
            </a:r>
            <a:r>
              <a:rPr sz="800" spc="95" dirty="0">
                <a:solidFill>
                  <a:srgbClr val="8D8F92"/>
                </a:solidFill>
                <a:latin typeface="ClashGrotesk-Light"/>
                <a:cs typeface="ClashGrotesk-Light"/>
              </a:rPr>
              <a:t> </a:t>
            </a:r>
            <a:r>
              <a:rPr sz="800" spc="45" dirty="0">
                <a:solidFill>
                  <a:srgbClr val="8D8F92"/>
                </a:solidFill>
                <a:latin typeface="ClashGrotesk-Light"/>
                <a:cs typeface="ClashGrotesk-Light"/>
              </a:rPr>
              <a:t>Breizhtorm.fr</a:t>
            </a:r>
            <a:endParaRPr sz="800" dirty="0">
              <a:latin typeface="ClashGrotesk-Light"/>
              <a:cs typeface="ClashGrotesk-Light"/>
            </a:endParaRPr>
          </a:p>
        </p:txBody>
      </p:sp>
      <p:sp>
        <p:nvSpPr>
          <p:cNvPr id="10" name="object 12">
            <a:extLst>
              <a:ext uri="{FF2B5EF4-FFF2-40B4-BE49-F238E27FC236}">
                <a16:creationId xmlns:a16="http://schemas.microsoft.com/office/drawing/2014/main" id="{EB191A49-0CDD-1548-AC05-68B292100926}"/>
              </a:ext>
            </a:extLst>
          </p:cNvPr>
          <p:cNvSpPr txBox="1"/>
          <p:nvPr/>
        </p:nvSpPr>
        <p:spPr>
          <a:xfrm>
            <a:off x="264859" y="6660647"/>
            <a:ext cx="663130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2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Et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si </a:t>
            </a:r>
            <a:r>
              <a:rPr sz="2800" spc="-1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l’Agroalimentaire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1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c’était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1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aussi</a:t>
            </a:r>
            <a:r>
              <a:rPr sz="280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4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VOUS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?</a:t>
            </a:r>
            <a:endParaRPr sz="2800" dirty="0">
              <a:latin typeface="Clash Grotesk Medium" pitchFamily="2" charset="77"/>
              <a:cs typeface="ClashGrotesk-Medium"/>
            </a:endParaRPr>
          </a:p>
        </p:txBody>
      </p:sp>
      <p:pic>
        <p:nvPicPr>
          <p:cNvPr id="11" name="object 26">
            <a:extLst>
              <a:ext uri="{FF2B5EF4-FFF2-40B4-BE49-F238E27FC236}">
                <a16:creationId xmlns:a16="http://schemas.microsoft.com/office/drawing/2014/main" id="{D1752A9B-0D39-4E4D-A527-C11138FA50DA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52377" y="9824997"/>
            <a:ext cx="1044578" cy="853771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D698BA0C-B0AB-434C-A694-AEC28C5A97E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92866" y="7480042"/>
            <a:ext cx="2791587" cy="2572639"/>
          </a:xfrm>
          <a:prstGeom prst="rect">
            <a:avLst/>
          </a:prstGeom>
        </p:spPr>
      </p:pic>
      <p:sp>
        <p:nvSpPr>
          <p:cNvPr id="13" name="object 25">
            <a:extLst>
              <a:ext uri="{FF2B5EF4-FFF2-40B4-BE49-F238E27FC236}">
                <a16:creationId xmlns:a16="http://schemas.microsoft.com/office/drawing/2014/main" id="{7076F6AF-D772-5B4C-9F2B-235B34C02008}"/>
              </a:ext>
            </a:extLst>
          </p:cNvPr>
          <p:cNvSpPr txBox="1"/>
          <p:nvPr/>
        </p:nvSpPr>
        <p:spPr>
          <a:xfrm rot="20760000">
            <a:off x="5590378" y="9562078"/>
            <a:ext cx="1913264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fr-FR" sz="2000" b="1" dirty="0"/>
              <a:t>#</a:t>
            </a:r>
            <a:r>
              <a:rPr lang="fr-FR" sz="2000" b="1" dirty="0" err="1"/>
              <a:t>lagrorecrute</a:t>
            </a:r>
            <a:endParaRPr lang="fr-FR" sz="2000" dirty="0"/>
          </a:p>
        </p:txBody>
      </p:sp>
      <p:sp>
        <p:nvSpPr>
          <p:cNvPr id="17" name="object 27">
            <a:extLst>
              <a:ext uri="{FF2B5EF4-FFF2-40B4-BE49-F238E27FC236}">
                <a16:creationId xmlns:a16="http://schemas.microsoft.com/office/drawing/2014/main" id="{08B50E77-EEDB-5049-A5E5-C183E96D9356}"/>
              </a:ext>
            </a:extLst>
          </p:cNvPr>
          <p:cNvSpPr txBox="1"/>
          <p:nvPr/>
        </p:nvSpPr>
        <p:spPr>
          <a:xfrm>
            <a:off x="7274584" y="2364828"/>
            <a:ext cx="107722" cy="5606357"/>
          </a:xfrm>
          <a:prstGeom prst="rect">
            <a:avLst/>
          </a:prstGeom>
        </p:spPr>
        <p:txBody>
          <a:bodyPr vert="vert270" wrap="square" lIns="0" tIns="336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z="1050" spc="-15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</a:t>
            </a:r>
            <a:r>
              <a:rPr sz="1050" spc="-7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vo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tre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santé,</a:t>
            </a:r>
            <a:r>
              <a:rPr sz="1050" spc="-7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mangez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au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moins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cinq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fruits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et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légumes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par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jour.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L’ab</a:t>
            </a:r>
            <a:r>
              <a:rPr sz="1050" spc="-15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us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d’alcool est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dang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ereux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 la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,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à</a:t>
            </a:r>
            <a:r>
              <a:rPr sz="1050" spc="-7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consommer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avec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modération.</a:t>
            </a:r>
            <a:endParaRPr sz="1050" baseline="-7936" dirty="0">
              <a:latin typeface="ClashGrotesk-Extralight"/>
              <a:cs typeface="ClashGrotesk-Extralight"/>
            </a:endParaRPr>
          </a:p>
        </p:txBody>
      </p:sp>
    </p:spTree>
    <p:extLst>
      <p:ext uri="{BB962C8B-B14F-4D97-AF65-F5344CB8AC3E}">
        <p14:creationId xmlns:p14="http://schemas.microsoft.com/office/powerpoint/2010/main" val="267842778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143</TotalTime>
  <Words>785</Words>
  <Application>Microsoft Macintosh PowerPoint</Application>
  <PresentationFormat>Personnalisé</PresentationFormat>
  <Paragraphs>110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9" baseType="lpstr">
      <vt:lpstr>Arial</vt:lpstr>
      <vt:lpstr>Calibri</vt:lpstr>
      <vt:lpstr>Clash Grotesk Medium</vt:lpstr>
      <vt:lpstr>Clash Grotesk Semibold</vt:lpstr>
      <vt:lpstr>ClashGrotesk-Extralight</vt:lpstr>
      <vt:lpstr>ClashGrotesk-Light</vt:lpstr>
      <vt:lpstr>ClashGrotesk-Medium</vt:lpstr>
      <vt:lpstr>ClashGrotesk-Semibold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Alban VERLAINE</dc:creator>
  <cp:lastModifiedBy>Alban VERLAINE</cp:lastModifiedBy>
  <cp:revision>16</cp:revision>
  <dcterms:created xsi:type="dcterms:W3CDTF">2021-09-13T10:12:17Z</dcterms:created>
  <dcterms:modified xsi:type="dcterms:W3CDTF">2021-10-14T07:20:15Z</dcterms:modified>
</cp:coreProperties>
</file>